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66"/>
  </p:notesMasterIdLst>
  <p:sldIdLst>
    <p:sldId id="256" r:id="rId2"/>
    <p:sldId id="4136" r:id="rId3"/>
    <p:sldId id="4206" r:id="rId4"/>
    <p:sldId id="4207" r:id="rId5"/>
    <p:sldId id="4208" r:id="rId6"/>
    <p:sldId id="4209" r:id="rId7"/>
    <p:sldId id="4210" r:id="rId8"/>
    <p:sldId id="4137" r:id="rId9"/>
    <p:sldId id="4211" r:id="rId10"/>
    <p:sldId id="4212" r:id="rId11"/>
    <p:sldId id="4203" r:id="rId12"/>
    <p:sldId id="4204" r:id="rId13"/>
    <p:sldId id="4205" r:id="rId14"/>
    <p:sldId id="4213" r:id="rId15"/>
    <p:sldId id="4214" r:id="rId16"/>
    <p:sldId id="4215" r:id="rId17"/>
    <p:sldId id="4216" r:id="rId18"/>
    <p:sldId id="4217" r:id="rId19"/>
    <p:sldId id="4218" r:id="rId20"/>
    <p:sldId id="4219" r:id="rId21"/>
    <p:sldId id="4220" r:id="rId22"/>
    <p:sldId id="4221" r:id="rId23"/>
    <p:sldId id="4222" r:id="rId24"/>
    <p:sldId id="4223" r:id="rId25"/>
    <p:sldId id="4224" r:id="rId26"/>
    <p:sldId id="2950" r:id="rId27"/>
    <p:sldId id="4120" r:id="rId28"/>
    <p:sldId id="2976" r:id="rId29"/>
    <p:sldId id="2952" r:id="rId30"/>
    <p:sldId id="2953" r:id="rId31"/>
    <p:sldId id="4178" r:id="rId32"/>
    <p:sldId id="3805" r:id="rId33"/>
    <p:sldId id="2978" r:id="rId34"/>
    <p:sldId id="4121" r:id="rId35"/>
    <p:sldId id="2960" r:id="rId36"/>
    <p:sldId id="2961" r:id="rId37"/>
    <p:sldId id="3806" r:id="rId38"/>
    <p:sldId id="4147" r:id="rId39"/>
    <p:sldId id="2965" r:id="rId40"/>
    <p:sldId id="2963" r:id="rId41"/>
    <p:sldId id="2964" r:id="rId42"/>
    <p:sldId id="4134" r:id="rId43"/>
    <p:sldId id="2970" r:id="rId44"/>
    <p:sldId id="2967" r:id="rId45"/>
    <p:sldId id="3554" r:id="rId46"/>
    <p:sldId id="4160" r:id="rId47"/>
    <p:sldId id="4161" r:id="rId48"/>
    <p:sldId id="4162" r:id="rId49"/>
    <p:sldId id="4163" r:id="rId50"/>
    <p:sldId id="4177" r:id="rId51"/>
    <p:sldId id="4164" r:id="rId52"/>
    <p:sldId id="4155" r:id="rId53"/>
    <p:sldId id="4167" r:id="rId54"/>
    <p:sldId id="4168" r:id="rId55"/>
    <p:sldId id="4156" r:id="rId56"/>
    <p:sldId id="4157" r:id="rId57"/>
    <p:sldId id="4158" r:id="rId58"/>
    <p:sldId id="4159" r:id="rId59"/>
    <p:sldId id="4191" r:id="rId60"/>
    <p:sldId id="4165" r:id="rId61"/>
    <p:sldId id="4115" r:id="rId62"/>
    <p:sldId id="4267" r:id="rId63"/>
    <p:sldId id="4166" r:id="rId64"/>
    <p:sldId id="4192" r:id="rId65"/>
    <p:sldId id="4262" r:id="rId66"/>
    <p:sldId id="4263" r:id="rId67"/>
    <p:sldId id="4256" r:id="rId68"/>
    <p:sldId id="4257" r:id="rId69"/>
    <p:sldId id="4264" r:id="rId70"/>
    <p:sldId id="4265" r:id="rId71"/>
    <p:sldId id="4258" r:id="rId72"/>
    <p:sldId id="4260" r:id="rId73"/>
    <p:sldId id="4261" r:id="rId74"/>
    <p:sldId id="4266" r:id="rId75"/>
    <p:sldId id="4118" r:id="rId76"/>
    <p:sldId id="4116" r:id="rId77"/>
    <p:sldId id="4250" r:id="rId78"/>
    <p:sldId id="4117" r:id="rId79"/>
    <p:sldId id="4179" r:id="rId80"/>
    <p:sldId id="4180" r:id="rId81"/>
    <p:sldId id="4181" r:id="rId82"/>
    <p:sldId id="4182" r:id="rId83"/>
    <p:sldId id="4183" r:id="rId84"/>
    <p:sldId id="4122" r:id="rId85"/>
    <p:sldId id="3609" r:id="rId86"/>
    <p:sldId id="4193" r:id="rId87"/>
    <p:sldId id="3816" r:id="rId88"/>
    <p:sldId id="4194" r:id="rId89"/>
    <p:sldId id="3766" r:id="rId90"/>
    <p:sldId id="4184" r:id="rId91"/>
    <p:sldId id="4102" r:id="rId92"/>
    <p:sldId id="4101" r:id="rId93"/>
    <p:sldId id="3834" r:id="rId94"/>
    <p:sldId id="4199" r:id="rId95"/>
    <p:sldId id="4200" r:id="rId96"/>
    <p:sldId id="4201" r:id="rId97"/>
    <p:sldId id="4202" r:id="rId98"/>
    <p:sldId id="4123" r:id="rId99"/>
    <p:sldId id="3832" r:id="rId100"/>
    <p:sldId id="4052" r:id="rId101"/>
    <p:sldId id="4247" r:id="rId102"/>
    <p:sldId id="3833" r:id="rId103"/>
    <p:sldId id="4053" r:id="rId104"/>
    <p:sldId id="3831" r:id="rId105"/>
    <p:sldId id="4248" r:id="rId106"/>
    <p:sldId id="4195" r:id="rId107"/>
    <p:sldId id="4249" r:id="rId108"/>
    <p:sldId id="4198" r:id="rId109"/>
    <p:sldId id="3169" r:id="rId110"/>
    <p:sldId id="4124" r:id="rId111"/>
    <p:sldId id="3173" r:id="rId112"/>
    <p:sldId id="4039" r:id="rId113"/>
    <p:sldId id="4236" r:id="rId114"/>
    <p:sldId id="4239" r:id="rId115"/>
    <p:sldId id="4125" r:id="rId116"/>
    <p:sldId id="3174" r:id="rId117"/>
    <p:sldId id="3175" r:id="rId118"/>
    <p:sldId id="3839" r:id="rId119"/>
    <p:sldId id="4145" r:id="rId120"/>
    <p:sldId id="4146" r:id="rId121"/>
    <p:sldId id="4143" r:id="rId122"/>
    <p:sldId id="4140" r:id="rId123"/>
    <p:sldId id="3176" r:id="rId124"/>
    <p:sldId id="3597" r:id="rId125"/>
    <p:sldId id="4142" r:id="rId126"/>
    <p:sldId id="4138" r:id="rId127"/>
    <p:sldId id="4139" r:id="rId128"/>
    <p:sldId id="4041" r:id="rId129"/>
    <p:sldId id="4144" r:id="rId130"/>
    <p:sldId id="4126" r:id="rId131"/>
    <p:sldId id="4038" r:id="rId132"/>
    <p:sldId id="4018" r:id="rId133"/>
    <p:sldId id="4268" r:id="rId134"/>
    <p:sldId id="4019" r:id="rId135"/>
    <p:sldId id="4242" r:id="rId136"/>
    <p:sldId id="3182" r:id="rId137"/>
    <p:sldId id="4240" r:id="rId138"/>
    <p:sldId id="4241" r:id="rId139"/>
    <p:sldId id="4022" r:id="rId140"/>
    <p:sldId id="4020" r:id="rId141"/>
    <p:sldId id="3813" r:id="rId142"/>
    <p:sldId id="4243" r:id="rId143"/>
    <p:sldId id="4043" r:id="rId144"/>
    <p:sldId id="4035" r:id="rId145"/>
    <p:sldId id="4080" r:id="rId146"/>
    <p:sldId id="4082" r:id="rId147"/>
    <p:sldId id="4083" r:id="rId148"/>
    <p:sldId id="4084" r:id="rId149"/>
    <p:sldId id="4085" r:id="rId150"/>
    <p:sldId id="4086" r:id="rId151"/>
    <p:sldId id="4087" r:id="rId152"/>
    <p:sldId id="4089" r:id="rId153"/>
    <p:sldId id="4090" r:id="rId154"/>
    <p:sldId id="4091" r:id="rId155"/>
    <p:sldId id="4095" r:id="rId156"/>
    <p:sldId id="4099" r:id="rId157"/>
    <p:sldId id="4100" r:id="rId158"/>
    <p:sldId id="3707" r:id="rId159"/>
    <p:sldId id="4133" r:id="rId160"/>
    <p:sldId id="4225" r:id="rId161"/>
    <p:sldId id="4229" r:id="rId162"/>
    <p:sldId id="3697" r:id="rId163"/>
    <p:sldId id="4246" r:id="rId164"/>
    <p:sldId id="3698" r:id="rId165"/>
    <p:sldId id="4227" r:id="rId166"/>
    <p:sldId id="4228" r:id="rId167"/>
    <p:sldId id="4045" r:id="rId168"/>
    <p:sldId id="4226" r:id="rId169"/>
    <p:sldId id="4235" r:id="rId170"/>
    <p:sldId id="4025" r:id="rId171"/>
    <p:sldId id="4026" r:id="rId172"/>
    <p:sldId id="3726" r:id="rId173"/>
    <p:sldId id="4232" r:id="rId174"/>
    <p:sldId id="3701" r:id="rId175"/>
    <p:sldId id="3703" r:id="rId176"/>
    <p:sldId id="4244" r:id="rId177"/>
    <p:sldId id="3714" r:id="rId178"/>
    <p:sldId id="3840" r:id="rId179"/>
    <p:sldId id="3841" r:id="rId180"/>
    <p:sldId id="3712" r:id="rId181"/>
    <p:sldId id="4230" r:id="rId182"/>
    <p:sldId id="4231" r:id="rId183"/>
    <p:sldId id="3844" r:id="rId184"/>
    <p:sldId id="4233" r:id="rId185"/>
    <p:sldId id="3702" r:id="rId186"/>
    <p:sldId id="3704" r:id="rId187"/>
    <p:sldId id="3845" r:id="rId188"/>
    <p:sldId id="3705" r:id="rId189"/>
    <p:sldId id="3706" r:id="rId190"/>
    <p:sldId id="4234" r:id="rId191"/>
    <p:sldId id="3717" r:id="rId192"/>
    <p:sldId id="3614" r:id="rId193"/>
    <p:sldId id="3689" r:id="rId194"/>
    <p:sldId id="3779" r:id="rId195"/>
    <p:sldId id="3788" r:id="rId196"/>
    <p:sldId id="3663" r:id="rId197"/>
    <p:sldId id="3721" r:id="rId198"/>
    <p:sldId id="3781" r:id="rId199"/>
    <p:sldId id="3664" r:id="rId200"/>
    <p:sldId id="3621" r:id="rId201"/>
    <p:sldId id="3783" r:id="rId202"/>
    <p:sldId id="3799" r:id="rId203"/>
    <p:sldId id="3795" r:id="rId204"/>
    <p:sldId id="3796" r:id="rId205"/>
    <p:sldId id="3800" r:id="rId206"/>
    <p:sldId id="3801" r:id="rId207"/>
    <p:sldId id="3668" r:id="rId208"/>
    <p:sldId id="3782" r:id="rId209"/>
    <p:sldId id="4032" r:id="rId210"/>
    <p:sldId id="4033" r:id="rId211"/>
    <p:sldId id="4030" r:id="rId212"/>
    <p:sldId id="4031" r:id="rId213"/>
    <p:sldId id="3670" r:id="rId214"/>
    <p:sldId id="3671" r:id="rId215"/>
    <p:sldId id="3691" r:id="rId216"/>
    <p:sldId id="3750" r:id="rId217"/>
    <p:sldId id="3672" r:id="rId218"/>
    <p:sldId id="3734" r:id="rId219"/>
    <p:sldId id="3669" r:id="rId220"/>
    <p:sldId id="3623" r:id="rId221"/>
    <p:sldId id="3624" r:id="rId222"/>
    <p:sldId id="3625" r:id="rId223"/>
    <p:sldId id="3627" r:id="rId224"/>
    <p:sldId id="3629" r:id="rId225"/>
    <p:sldId id="3835" r:id="rId226"/>
    <p:sldId id="3846" r:id="rId227"/>
    <p:sldId id="3633" r:id="rId228"/>
    <p:sldId id="3634" r:id="rId229"/>
    <p:sldId id="3673" r:id="rId230"/>
    <p:sldId id="3675" r:id="rId231"/>
    <p:sldId id="3686" r:id="rId232"/>
    <p:sldId id="3676" r:id="rId233"/>
    <p:sldId id="3688" r:id="rId234"/>
    <p:sldId id="3684" r:id="rId235"/>
    <p:sldId id="3695" r:id="rId236"/>
    <p:sldId id="4237" r:id="rId237"/>
    <p:sldId id="3694" r:id="rId238"/>
    <p:sldId id="4238" r:id="rId239"/>
    <p:sldId id="3658" r:id="rId240"/>
    <p:sldId id="4069" r:id="rId241"/>
    <p:sldId id="4070" r:id="rId242"/>
    <p:sldId id="4071" r:id="rId243"/>
    <p:sldId id="4269" r:id="rId244"/>
    <p:sldId id="4072" r:id="rId245"/>
    <p:sldId id="4073" r:id="rId246"/>
    <p:sldId id="4074" r:id="rId247"/>
    <p:sldId id="4075" r:id="rId248"/>
    <p:sldId id="4062" r:id="rId249"/>
    <p:sldId id="4063" r:id="rId250"/>
    <p:sldId id="4064" r:id="rId251"/>
    <p:sldId id="4065" r:id="rId252"/>
    <p:sldId id="4066" r:id="rId253"/>
    <p:sldId id="4067" r:id="rId254"/>
    <p:sldId id="4068" r:id="rId255"/>
    <p:sldId id="4076" r:id="rId256"/>
    <p:sldId id="4058" r:id="rId257"/>
    <p:sldId id="4059" r:id="rId258"/>
    <p:sldId id="4060" r:id="rId259"/>
    <p:sldId id="4079" r:id="rId260"/>
    <p:sldId id="4078" r:id="rId261"/>
    <p:sldId id="3660" r:id="rId262"/>
    <p:sldId id="4077" r:id="rId263"/>
    <p:sldId id="3661" r:id="rId264"/>
    <p:sldId id="3662" r:id="rId2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50094" autoAdjust="0"/>
  </p:normalViewPr>
  <p:slideViewPr>
    <p:cSldViewPr>
      <p:cViewPr>
        <p:scale>
          <a:sx n="82" d="100"/>
          <a:sy n="82" d="100"/>
        </p:scale>
        <p:origin x="-1546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270" Type="http://schemas.openxmlformats.org/officeDocument/2006/relationships/tableStyles" Target="tableStyle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image" Target="../media/image251.wmf"/><Relationship Id="rId7" Type="http://schemas.openxmlformats.org/officeDocument/2006/relationships/image" Target="../media/image255.wmf"/><Relationship Id="rId12" Type="http://schemas.openxmlformats.org/officeDocument/2006/relationships/image" Target="../media/image260.wmf"/><Relationship Id="rId2" Type="http://schemas.openxmlformats.org/officeDocument/2006/relationships/image" Target="../media/image250.wmf"/><Relationship Id="rId1" Type="http://schemas.openxmlformats.org/officeDocument/2006/relationships/image" Target="../media/image249.wmf"/><Relationship Id="rId6" Type="http://schemas.openxmlformats.org/officeDocument/2006/relationships/image" Target="../media/image254.wmf"/><Relationship Id="rId11" Type="http://schemas.openxmlformats.org/officeDocument/2006/relationships/image" Target="../media/image259.wmf"/><Relationship Id="rId5" Type="http://schemas.openxmlformats.org/officeDocument/2006/relationships/image" Target="../media/image253.wmf"/><Relationship Id="rId10" Type="http://schemas.openxmlformats.org/officeDocument/2006/relationships/image" Target="../media/image258.wmf"/><Relationship Id="rId4" Type="http://schemas.openxmlformats.org/officeDocument/2006/relationships/image" Target="../media/image252.wmf"/><Relationship Id="rId9" Type="http://schemas.openxmlformats.org/officeDocument/2006/relationships/image" Target="../media/image25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23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56.wmf"/><Relationship Id="rId26" Type="http://schemas.openxmlformats.org/officeDocument/2006/relationships/oleObject" Target="../embeddings/oleObject1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57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53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25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5.wmf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0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2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258.wmf"/><Relationship Id="rId10" Type="http://schemas.openxmlformats.org/officeDocument/2006/relationships/image" Target="../media/image252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49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54.wmf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260.w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1.w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확률과 </a:t>
            </a:r>
            <a:r>
              <a:rPr lang="ko-KR" altLang="en-US" sz="9600" dirty="0" smtClean="0"/>
              <a:t>통계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진법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표현되는 숫자를 선택해서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14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4944"/>
            <a:ext cx="42291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기존   </a:t>
            </a:r>
            <a:r>
              <a:rPr lang="en-US" altLang="ko-KR" dirty="0"/>
              <a:t>: </a:t>
            </a:r>
            <a:r>
              <a:rPr lang="ko-KR" altLang="en-US" dirty="0"/>
              <a:t>모집단을 변하지 않은 대상으로 봄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</a:t>
            </a:r>
            <a:r>
              <a:rPr lang="en-US" altLang="ko-KR" dirty="0"/>
              <a:t>- </a:t>
            </a:r>
            <a:r>
              <a:rPr lang="ko-KR" altLang="en-US" dirty="0"/>
              <a:t>모집단에 대해 규정시킨 확률분포 또는 </a:t>
            </a:r>
            <a:r>
              <a:rPr lang="ko-KR" altLang="en-US" dirty="0" err="1" smtClean="0"/>
              <a:t>모수를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 </a:t>
            </a:r>
            <a:r>
              <a:rPr lang="ko-KR" altLang="en-US" dirty="0"/>
              <a:t>출발점으로 </a:t>
            </a:r>
            <a:r>
              <a:rPr lang="ko-KR" altLang="en-US" dirty="0" smtClean="0"/>
              <a:t>삼음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베이즈</a:t>
            </a:r>
            <a:r>
              <a:rPr lang="ko-KR" altLang="en-US" dirty="0" smtClean="0"/>
              <a:t>  </a:t>
            </a:r>
            <a:r>
              <a:rPr lang="en-US" altLang="ko-KR" dirty="0"/>
              <a:t>: </a:t>
            </a:r>
            <a:r>
              <a:rPr lang="ko-KR" altLang="en-US" dirty="0"/>
              <a:t>모집단을 미리 </a:t>
            </a:r>
            <a:r>
              <a:rPr lang="ko-KR" altLang="en-US" dirty="0" err="1"/>
              <a:t>확정짓지</a:t>
            </a:r>
            <a:r>
              <a:rPr lang="ko-KR" altLang="en-US" dirty="0"/>
              <a:t> 않음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</a:t>
            </a:r>
            <a:r>
              <a:rPr lang="en-US" altLang="ko-KR" dirty="0"/>
              <a:t>- </a:t>
            </a:r>
            <a:r>
              <a:rPr lang="ko-KR" altLang="en-US" dirty="0" err="1"/>
              <a:t>모수를</a:t>
            </a:r>
            <a:r>
              <a:rPr lang="ko-KR" altLang="en-US" dirty="0"/>
              <a:t> 확률변수 처럼 취급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</a:t>
            </a:r>
            <a:r>
              <a:rPr lang="en-US" altLang="ko-KR" dirty="0"/>
              <a:t>- </a:t>
            </a:r>
            <a:r>
              <a:rPr lang="ko-KR" altLang="en-US" dirty="0"/>
              <a:t>매 표본 마다 나오는 데이터를 출발점으로 </a:t>
            </a:r>
            <a:r>
              <a:rPr lang="ko-KR" altLang="en-US" dirty="0" smtClean="0"/>
              <a:t>삼음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. </a:t>
            </a:r>
            <a:r>
              <a:rPr lang="ko-KR" altLang="en-US" dirty="0"/>
              <a:t>정보가 증가됨에 따라</a:t>
            </a:r>
            <a:r>
              <a:rPr lang="en-US" altLang="ko-KR" dirty="0"/>
              <a:t>, </a:t>
            </a:r>
            <a:r>
              <a:rPr lang="ko-KR" altLang="en-US" dirty="0"/>
              <a:t>확률이 수정</a:t>
            </a:r>
            <a:r>
              <a:rPr lang="en-US" altLang="ko-KR" dirty="0"/>
              <a:t>/</a:t>
            </a:r>
            <a:r>
              <a:rPr lang="ko-KR" altLang="en-US" dirty="0"/>
              <a:t>정제됨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7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정리 산식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베이즈</a:t>
            </a:r>
            <a:r>
              <a:rPr lang="ko-KR" altLang="en-US" dirty="0" smtClean="0"/>
              <a:t> 정리 산식 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385127" y="2834056"/>
            <a:ext cx="4931289" cy="2035102"/>
            <a:chOff x="3809390" y="4803442"/>
            <a:chExt cx="5656045" cy="2494498"/>
          </a:xfrm>
        </p:grpSpPr>
        <p:pic>
          <p:nvPicPr>
            <p:cNvPr id="4433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390" y="5020877"/>
              <a:ext cx="89535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33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803442"/>
              <a:ext cx="14859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33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960" y="6374014"/>
              <a:ext cx="4562475" cy="923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339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290" y="6004032"/>
              <a:ext cx="269979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33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941168"/>
            <a:ext cx="3381375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33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34059"/>
            <a:ext cx="2664296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4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51" y="5229200"/>
            <a:ext cx="468052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6276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949280"/>
            <a:ext cx="47815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60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용어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4644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/>
              <a:t>사전확률</a:t>
            </a:r>
            <a:r>
              <a:rPr lang="en-US" altLang="ko-KR" b="1" dirty="0" smtClean="0"/>
              <a:t>(prior probability)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이미 알고 있는 사건으로부터 나온 확률로 위의 </a:t>
            </a:r>
            <a:r>
              <a:rPr lang="ko-KR" altLang="en-US" dirty="0" err="1" smtClean="0">
                <a:sym typeface="Wingdings" panose="05000000000000000000" pitchFamily="2" charset="2"/>
              </a:rPr>
              <a:t>베이즈</a:t>
            </a:r>
            <a:r>
              <a:rPr lang="ko-KR" altLang="en-US" dirty="0" smtClean="0">
                <a:sym typeface="Wingdings" panose="05000000000000000000" pitchFamily="2" charset="2"/>
              </a:rPr>
              <a:t> 정리에서 </a:t>
            </a:r>
            <a:r>
              <a:rPr lang="en-US" altLang="ko-KR" dirty="0" smtClean="0">
                <a:sym typeface="Wingdings" panose="05000000000000000000" pitchFamily="2" charset="2"/>
              </a:rPr>
              <a:t>P(A</a:t>
            </a:r>
            <a:r>
              <a:rPr lang="en-US" altLang="ko-KR" baseline="-25000" dirty="0" smtClean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), …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P(A</a:t>
            </a:r>
            <a:r>
              <a:rPr lang="en-US" altLang="ko-KR" baseline="-25000" dirty="0" smtClean="0">
                <a:sym typeface="Wingdings" panose="05000000000000000000" pitchFamily="2" charset="2"/>
              </a:rPr>
              <a:t>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의미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우도</a:t>
            </a:r>
            <a:r>
              <a:rPr lang="en-US" altLang="ko-KR" b="1" dirty="0" smtClean="0">
                <a:sym typeface="Wingdings" panose="05000000000000000000" pitchFamily="2" charset="2"/>
              </a:rPr>
              <a:t>(likelihood probability)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 </a:t>
            </a:r>
            <a:r>
              <a:rPr lang="ko-KR" altLang="en-US" dirty="0" smtClean="0">
                <a:sym typeface="Wingdings" panose="05000000000000000000" pitchFamily="2" charset="2"/>
              </a:rPr>
              <a:t>이미 알고 있는 사건이 발생했다는 조건하에 다른 사건이 발생할 확률 </a:t>
            </a:r>
            <a:r>
              <a:rPr lang="en-US" altLang="ko-KR" dirty="0" smtClean="0">
                <a:sym typeface="Wingdings" panose="05000000000000000000" pitchFamily="2" charset="2"/>
              </a:rPr>
              <a:t>P(B|A</a:t>
            </a:r>
            <a:r>
              <a:rPr lang="en-US" altLang="ko-KR" baseline="-25000" dirty="0" smtClean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),…P(</a:t>
            </a:r>
            <a:r>
              <a:rPr lang="en-US" altLang="ko-KR" dirty="0" err="1" smtClean="0">
                <a:sym typeface="Wingdings" panose="05000000000000000000" pitchFamily="2" charset="2"/>
              </a:rPr>
              <a:t>B|A</a:t>
            </a:r>
            <a:r>
              <a:rPr lang="en-US" altLang="ko-KR" baseline="-25000" dirty="0" err="1" smtClean="0">
                <a:sym typeface="Wingdings" panose="05000000000000000000" pitchFamily="2" charset="2"/>
              </a:rPr>
              <a:t>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사후확률</a:t>
            </a:r>
            <a:r>
              <a:rPr lang="en-US" altLang="ko-KR" b="1" dirty="0" smtClean="0">
                <a:sym typeface="Wingdings" panose="05000000000000000000" pitchFamily="2" charset="2"/>
              </a:rPr>
              <a:t>(posterior probability)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 </a:t>
            </a:r>
            <a:r>
              <a:rPr lang="ko-KR" altLang="en-US" dirty="0" smtClean="0">
                <a:sym typeface="Wingdings" panose="05000000000000000000" pitchFamily="2" charset="2"/>
              </a:rPr>
              <a:t>사전확률과 </a:t>
            </a:r>
            <a:r>
              <a:rPr lang="ko-KR" altLang="en-US" dirty="0" err="1" smtClean="0">
                <a:sym typeface="Wingdings" panose="05000000000000000000" pitchFamily="2" charset="2"/>
              </a:rPr>
              <a:t>우도를</a:t>
            </a:r>
            <a:r>
              <a:rPr lang="ko-KR" altLang="en-US" dirty="0" smtClean="0">
                <a:sym typeface="Wingdings" panose="05000000000000000000" pitchFamily="2" charset="2"/>
              </a:rPr>
              <a:t> 통해 </a:t>
            </a:r>
            <a:r>
              <a:rPr lang="ko-KR" altLang="en-US" dirty="0" err="1" smtClean="0">
                <a:sym typeface="Wingdings" panose="05000000000000000000" pitchFamily="2" charset="2"/>
              </a:rPr>
              <a:t>알게되는</a:t>
            </a:r>
            <a:r>
              <a:rPr lang="ko-KR" altLang="en-US" dirty="0" smtClean="0">
                <a:sym typeface="Wingdings" panose="05000000000000000000" pitchFamily="2" charset="2"/>
              </a:rPr>
              <a:t> 조건부 확률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P(</a:t>
            </a:r>
            <a:r>
              <a:rPr lang="en-US" altLang="ko-KR" dirty="0" err="1" smtClean="0">
                <a:sym typeface="Wingdings" panose="05000000000000000000" pitchFamily="2" charset="2"/>
              </a:rPr>
              <a:t>A</a:t>
            </a:r>
            <a:r>
              <a:rPr lang="en-US" altLang="ko-KR" sz="2800" baseline="-25000" dirty="0" err="1">
                <a:sym typeface="Wingdings" panose="05000000000000000000" pitchFamily="2" charset="2"/>
              </a:rPr>
              <a:t>k</a:t>
            </a:r>
            <a:r>
              <a:rPr lang="en-US" altLang="ko-KR" dirty="0" err="1" smtClean="0">
                <a:sym typeface="Wingdings" panose="05000000000000000000" pitchFamily="2" charset="2"/>
              </a:rPr>
              <a:t>|B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baseline="-25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</a:t>
            </a:r>
            <a:r>
              <a:rPr lang="ko-KR" altLang="en-US" dirty="0" smtClean="0"/>
              <a:t>산식과 용어 </a:t>
            </a:r>
            <a:r>
              <a:rPr lang="ko-KR" altLang="en-US" dirty="0" err="1" smtClean="0"/>
              <a:t>매핑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3419872" y="3933056"/>
            <a:ext cx="5266928" cy="266429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</a:t>
            </a:r>
            <a:r>
              <a:rPr lang="en-US" altLang="ko-KR" b="1" dirty="0" smtClean="0"/>
              <a:t>       </a:t>
            </a:r>
            <a:r>
              <a:rPr lang="en-US" altLang="ko-KR" dirty="0" smtClean="0"/>
              <a:t>. </a:t>
            </a:r>
            <a:r>
              <a:rPr lang="en-US" altLang="ko-KR" dirty="0"/>
              <a:t>P(A|B) : A</a:t>
            </a:r>
            <a:r>
              <a:rPr lang="ko-KR" altLang="en-US" dirty="0"/>
              <a:t>의 조건부확률 또는 </a:t>
            </a:r>
            <a:r>
              <a:rPr lang="en-US" altLang="ko-KR" dirty="0"/>
              <a:t>B</a:t>
            </a:r>
            <a:r>
              <a:rPr lang="ko-KR" altLang="en-US" dirty="0"/>
              <a:t>라는 </a:t>
            </a:r>
            <a:r>
              <a:rPr lang="ko-KR" altLang="en-US" dirty="0" smtClean="0"/>
              <a:t>특정 값에 </a:t>
            </a:r>
            <a:r>
              <a:rPr lang="ko-KR" altLang="en-US" dirty="0"/>
              <a:t>의한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사후 </a:t>
            </a:r>
            <a:r>
              <a:rPr lang="ko-KR" altLang="en-US" dirty="0"/>
              <a:t>확률 </a:t>
            </a:r>
            <a:r>
              <a:rPr lang="en-US" altLang="ko-KR" dirty="0"/>
              <a:t>(Posteriori)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   *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가 일어났다는 것을 알고</a:t>
            </a:r>
            <a:r>
              <a:rPr lang="en-US" altLang="ko-KR" dirty="0"/>
              <a:t>, </a:t>
            </a:r>
            <a:r>
              <a:rPr lang="ko-KR" altLang="en-US" dirty="0"/>
              <a:t>그것이 원인 </a:t>
            </a:r>
            <a:r>
              <a:rPr lang="en-US" altLang="ko-KR" dirty="0"/>
              <a:t>A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부터 </a:t>
            </a:r>
            <a:r>
              <a:rPr lang="ko-KR" altLang="en-US" dirty="0"/>
              <a:t>일어난 </a:t>
            </a:r>
            <a:r>
              <a:rPr lang="ko-KR" altLang="en-US" dirty="0" smtClean="0"/>
              <a:t>것이라고 생각되는 </a:t>
            </a:r>
            <a:r>
              <a:rPr lang="ko-KR" altLang="en-US" dirty="0"/>
              <a:t>조건부확률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    </a:t>
            </a:r>
            <a:r>
              <a:rPr lang="en-US" altLang="ko-KR" dirty="0"/>
              <a:t>. P(B|A) : A</a:t>
            </a:r>
            <a:r>
              <a:rPr lang="ko-KR" altLang="en-US" dirty="0"/>
              <a:t>가 주어졌을 때의 조건부확률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(</a:t>
            </a:r>
            <a:r>
              <a:rPr lang="en-US" altLang="ko-KR" dirty="0"/>
              <a:t>Likelihood,</a:t>
            </a:r>
            <a:r>
              <a:rPr lang="ko-KR" altLang="en-US" dirty="0"/>
              <a:t>우도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. P(A)   : A</a:t>
            </a:r>
            <a:r>
              <a:rPr lang="ko-KR" altLang="en-US" dirty="0"/>
              <a:t>의 사전확률 </a:t>
            </a:r>
            <a:r>
              <a:rPr lang="en-US" altLang="ko-KR" dirty="0"/>
              <a:t>(Priori)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. P(B)   : B</a:t>
            </a:r>
            <a:r>
              <a:rPr lang="ko-KR" altLang="en-US" dirty="0"/>
              <a:t>의 사전확률 </a:t>
            </a:r>
            <a:r>
              <a:rPr lang="en-US" altLang="ko-KR" dirty="0"/>
              <a:t>(Evidence)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baseline="-25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49080"/>
            <a:ext cx="309634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6" y="1942594"/>
            <a:ext cx="78962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7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46" y="2708920"/>
            <a:ext cx="5976664" cy="38917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산식 </a:t>
            </a:r>
            <a:r>
              <a:rPr lang="ko-KR" altLang="en-US" dirty="0" smtClean="0"/>
              <a:t> 전개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278092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사후확률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519357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사전확률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422505" y="5332078"/>
            <a:ext cx="1152128" cy="2215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3"/>
          </p:cNvCxnSpPr>
          <p:nvPr/>
        </p:nvCxnSpPr>
        <p:spPr>
          <a:xfrm flipV="1">
            <a:off x="1403648" y="2919427"/>
            <a:ext cx="28803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6876256" y="5470578"/>
            <a:ext cx="144016" cy="33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99111" y="638159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우도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203167" y="6237312"/>
            <a:ext cx="169033" cy="1442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H="1" flipV="1">
            <a:off x="4139952" y="6237312"/>
            <a:ext cx="2063215" cy="1442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3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14" y="3615006"/>
            <a:ext cx="4294039" cy="54466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3187418" y="3675041"/>
            <a:ext cx="43204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37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5" y="1700808"/>
            <a:ext cx="47815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9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베이즈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정리 예시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35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확률 구하기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사전확률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베이즈</a:t>
            </a:r>
            <a:r>
              <a:rPr lang="ko-KR" altLang="en-US" dirty="0"/>
              <a:t> 정리는 순차적인 사건을 대상으로</a:t>
            </a:r>
            <a:r>
              <a:rPr lang="en-US" altLang="ko-KR" dirty="0"/>
              <a:t>, </a:t>
            </a:r>
            <a:r>
              <a:rPr lang="ko-KR" altLang="en-US" dirty="0"/>
              <a:t>두 번째 사건에서 얻은 정보를 이용해서 첫 번째 사건에 대한 발생확률을 수정하는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320040" lvl="1" indent="0">
              <a:buNone/>
            </a:pPr>
            <a:r>
              <a:rPr lang="ko-KR" altLang="en-US" sz="2200" b="1" dirty="0" smtClean="0"/>
              <a:t>어떤 </a:t>
            </a:r>
            <a:r>
              <a:rPr lang="ko-KR" altLang="en-US" sz="2200" b="1" dirty="0"/>
              <a:t>부품이 불량품이라고 판명되었을 때 그것이 </a:t>
            </a:r>
            <a:r>
              <a:rPr lang="en-US" altLang="ko-KR" sz="2200" b="1" dirty="0" smtClean="0"/>
              <a:t>A1</a:t>
            </a:r>
            <a:r>
              <a:rPr lang="ko-KR" altLang="en-US" sz="2200" b="1" dirty="0" smtClean="0"/>
              <a:t>으로부터 </a:t>
            </a:r>
            <a:r>
              <a:rPr lang="ko-KR" altLang="en-US" sz="2200" b="1" dirty="0"/>
              <a:t>공급되었을 확률</a:t>
            </a:r>
            <a:r>
              <a:rPr lang="en-US" altLang="ko-KR" sz="2200" b="1" dirty="0"/>
              <a:t>? </a:t>
            </a:r>
            <a:endParaRPr lang="en-US" altLang="ko-KR" sz="22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27314"/>
              </p:ext>
            </p:extLst>
          </p:nvPr>
        </p:nvGraphicFramePr>
        <p:xfrm>
          <a:off x="1403648" y="4869160"/>
          <a:ext cx="59046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931"/>
                <a:gridCol w="1180931"/>
                <a:gridCol w="1180931"/>
                <a:gridCol w="1180931"/>
                <a:gridCol w="118093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불량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(B)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0.030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0.025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0.008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0.063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양품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0.270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0.475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0.192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0.937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0.300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0.500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0.200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1.000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46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95750"/>
            <a:ext cx="7086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P(</a:t>
            </a:r>
            <a:r>
              <a:rPr lang="en-US" altLang="ko-KR" dirty="0" err="1" smtClean="0"/>
              <a:t>B|A</a:t>
            </a:r>
            <a:r>
              <a:rPr lang="en-US" altLang="ko-KR" baseline="-25000" dirty="0" err="1" smtClean="0"/>
              <a:t>k</a:t>
            </a:r>
            <a:r>
              <a:rPr lang="en-US" altLang="ko-KR" dirty="0" smtClean="0"/>
              <a:t>)</a:t>
            </a:r>
            <a:r>
              <a:rPr lang="ko-KR" altLang="en-US" dirty="0" smtClean="0"/>
              <a:t>확률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불량품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일 확률은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285653" y="3542587"/>
            <a:ext cx="6480720" cy="3182318"/>
            <a:chOff x="1259632" y="2492896"/>
            <a:chExt cx="6480720" cy="3767425"/>
          </a:xfrm>
        </p:grpSpPr>
        <p:grpSp>
          <p:nvGrpSpPr>
            <p:cNvPr id="9" name="그룹 8"/>
            <p:cNvGrpSpPr/>
            <p:nvPr/>
          </p:nvGrpSpPr>
          <p:grpSpPr>
            <a:xfrm>
              <a:off x="1259632" y="2492896"/>
              <a:ext cx="6480720" cy="1035064"/>
              <a:chOff x="1763688" y="2582154"/>
              <a:chExt cx="6480720" cy="1035064"/>
            </a:xfrm>
          </p:grpSpPr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688" y="2780928"/>
                <a:ext cx="113347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1425" y="3140968"/>
                <a:ext cx="533400" cy="47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022476"/>
                <a:ext cx="790575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9171" y="2919611"/>
                <a:ext cx="295275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300" y="2582154"/>
                <a:ext cx="10096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5364088" y="3167261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0.300</a:t>
                </a:r>
                <a:endParaRPr lang="ko-KR" alt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364088" y="2591975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0.030</a:t>
                </a:r>
                <a:endParaRPr lang="ko-KR" altLang="en-US" dirty="0"/>
              </a:p>
            </p:txBody>
          </p:sp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096" y="2976761"/>
                <a:ext cx="790575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2" y="2919611"/>
                <a:ext cx="295275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2594" y="2919611"/>
                <a:ext cx="295275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6948264" y="2919611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0.100</a:t>
                </a:r>
                <a:endParaRPr lang="ko-KR" altLang="en-US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699857" y="2955498"/>
                <a:ext cx="216024" cy="324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076056" y="2948405"/>
                <a:ext cx="216024" cy="324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203848" y="2960529"/>
                <a:ext cx="216024" cy="324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130402"/>
              <a:ext cx="79057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115" y="4027537"/>
              <a:ext cx="2952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244" y="3690080"/>
              <a:ext cx="10096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860032" y="4275187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0.500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0032" y="3699901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0.020</a:t>
              </a:r>
              <a:endParaRPr lang="ko-KR" altLang="en-US" dirty="0"/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4084687"/>
              <a:ext cx="79057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4027537"/>
              <a:ext cx="2952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538" y="4027537"/>
              <a:ext cx="2952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444208" y="4027537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0.050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95801" y="4063424"/>
              <a:ext cx="216024" cy="32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572000" y="4056331"/>
              <a:ext cx="216024" cy="32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9792" y="4068455"/>
              <a:ext cx="216024" cy="32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029955"/>
              <a:ext cx="1008112" cy="366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354" y="4320902"/>
              <a:ext cx="523875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9097" y="3717032"/>
              <a:ext cx="24765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79504"/>
              <a:ext cx="79057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115" y="5376639"/>
              <a:ext cx="2952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244" y="5039182"/>
              <a:ext cx="10096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4860032" y="5624289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0.200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60032" y="5049003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0.008</a:t>
              </a:r>
              <a:endParaRPr lang="ko-KR" altLang="en-US" dirty="0"/>
            </a:p>
          </p:txBody>
        </p:sp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5433789"/>
              <a:ext cx="79057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5376639"/>
              <a:ext cx="2952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538" y="5376639"/>
              <a:ext cx="2952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6444208" y="5376639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0.040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95801" y="5412526"/>
              <a:ext cx="216024" cy="32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572000" y="5405433"/>
              <a:ext cx="216024" cy="32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699792" y="5417557"/>
              <a:ext cx="216024" cy="32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5379057"/>
              <a:ext cx="1008112" cy="366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9097" y="5066134"/>
              <a:ext cx="24765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66" y="5745971"/>
              <a:ext cx="5524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9097" y="5085184"/>
              <a:ext cx="228600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56" y="2276872"/>
            <a:ext cx="63817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1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P(A</a:t>
            </a:r>
            <a:r>
              <a:rPr lang="en-US" altLang="ko-KR" baseline="-25000" dirty="0" smtClean="0"/>
              <a:t>1</a:t>
            </a:r>
            <a:r>
              <a:rPr lang="en-US" altLang="ko-KR" dirty="0"/>
              <a:t>|</a:t>
            </a:r>
            <a:r>
              <a:rPr lang="en-US" altLang="ko-KR" baseline="-25000" dirty="0" smtClean="0"/>
              <a:t> </a:t>
            </a:r>
            <a:r>
              <a:rPr lang="en-US" altLang="ko-KR" dirty="0"/>
              <a:t>B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불량품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A1</a:t>
            </a:r>
            <a:r>
              <a:rPr lang="ko-KR" altLang="en-US" dirty="0" smtClean="0"/>
              <a:t>에서 납품할 확률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418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47065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588209" y="5149178"/>
            <a:ext cx="4253507" cy="1160144"/>
            <a:chOff x="4588209" y="5149178"/>
            <a:chExt cx="4253507" cy="1160144"/>
          </a:xfrm>
        </p:grpSpPr>
        <p:pic>
          <p:nvPicPr>
            <p:cNvPr id="4474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209" y="5877272"/>
              <a:ext cx="4253507" cy="43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74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860" y="5149178"/>
              <a:ext cx="4029075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3320886" y="5258915"/>
            <a:ext cx="1152128" cy="1019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기본산식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6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</a:t>
            </a:r>
            <a:r>
              <a:rPr lang="en-US" altLang="ko-KR" sz="6000" dirty="0" smtClean="0"/>
              <a:t>,</a:t>
            </a:r>
            <a:r>
              <a:rPr lang="ko-KR" altLang="en-US" sz="6000" dirty="0" smtClean="0"/>
              <a:t>확률분포</a:t>
            </a:r>
            <a:r>
              <a:rPr lang="en-US" altLang="ko-KR" sz="6000" dirty="0" smtClean="0"/>
              <a:t>,</a:t>
            </a:r>
            <a:br>
              <a:rPr lang="en-US" altLang="ko-KR" sz="6000" dirty="0" smtClean="0"/>
            </a:br>
            <a:r>
              <a:rPr lang="ko-KR" altLang="en-US" sz="6000" dirty="0" smtClean="0"/>
              <a:t>확률함수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이항정리</a:t>
            </a:r>
            <a:r>
              <a:rPr lang="en-US" altLang="ko-KR" dirty="0"/>
              <a:t>(</a:t>
            </a:r>
            <a:r>
              <a:rPr lang="ko-KR" altLang="en-US" dirty="0"/>
              <a:t>二項定理</a:t>
            </a:r>
            <a:r>
              <a:rPr lang="en-US" altLang="ko-KR" dirty="0"/>
              <a:t>, binomial theorem)</a:t>
            </a:r>
            <a:r>
              <a:rPr lang="ko-KR" altLang="en-US" dirty="0"/>
              <a:t>는 이항 다항식 </a:t>
            </a:r>
            <a:r>
              <a:rPr lang="en-US" altLang="ko-KR" dirty="0" err="1" smtClean="0"/>
              <a:t>x+y</a:t>
            </a:r>
            <a:r>
              <a:rPr lang="ko-KR" altLang="en-US" dirty="0" smtClean="0"/>
              <a:t>의 </a:t>
            </a:r>
            <a:r>
              <a:rPr lang="ko-KR" altLang="en-US" dirty="0"/>
              <a:t>거듭제곱 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x+y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n</a:t>
            </a:r>
            <a:r>
              <a:rPr lang="ko-KR" altLang="en-US" dirty="0" smtClean="0"/>
              <a:t>에 </a:t>
            </a:r>
            <a:r>
              <a:rPr lang="ko-KR" altLang="en-US" dirty="0"/>
              <a:t>대해서</a:t>
            </a:r>
            <a:r>
              <a:rPr lang="en-US" altLang="ko-KR" dirty="0"/>
              <a:t>, </a:t>
            </a:r>
            <a:r>
              <a:rPr lang="ko-KR" altLang="en-US" dirty="0"/>
              <a:t>전개한 각 항 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k</a:t>
            </a:r>
            <a:r>
              <a:rPr lang="en-US" altLang="ko-KR" dirty="0" err="1" smtClean="0"/>
              <a:t>y</a:t>
            </a:r>
            <a:r>
              <a:rPr lang="en-US" altLang="ko-KR" baseline="30000" dirty="0" err="1" smtClean="0"/>
              <a:t>n</a:t>
            </a:r>
            <a:r>
              <a:rPr lang="en-US" altLang="ko-KR" baseline="30000" dirty="0" smtClean="0"/>
              <a:t>-k</a:t>
            </a:r>
            <a:r>
              <a:rPr lang="ko-KR" altLang="en-US" dirty="0" smtClean="0"/>
              <a:t>의</a:t>
            </a:r>
            <a:r>
              <a:rPr lang="ko-KR" altLang="en-US" dirty="0"/>
              <a:t> 계수 값을 구하는 정리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91094"/>
            <a:ext cx="2621657" cy="105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12" y="4391094"/>
            <a:ext cx="2650300" cy="11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9712" y="40770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b="1" u="sng" dirty="0" smtClean="0"/>
              <a:t>조합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40770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b="1" u="sng" dirty="0" smtClean="0"/>
              <a:t>이항정</a:t>
            </a:r>
            <a:r>
              <a:rPr lang="ko-KR" altLang="en-US" b="1" u="sng" dirty="0"/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11273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 err="1"/>
              <a:t>確率變數</a:t>
            </a:r>
            <a:r>
              <a:rPr lang="en-US" altLang="ko-KR" dirty="0"/>
              <a:t>, </a:t>
            </a:r>
            <a:r>
              <a:rPr lang="en-US" altLang="ko-KR" dirty="0" smtClean="0"/>
              <a:t>random </a:t>
            </a:r>
            <a:r>
              <a:rPr lang="en-US" altLang="ko-KR" dirty="0"/>
              <a:t>variable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확률실험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시행에서 나타낼 수 있는 모든 결과에 대해 수치를 대응시키는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확률적인 </a:t>
            </a:r>
            <a:r>
              <a:rPr lang="ko-KR" altLang="en-US" dirty="0"/>
              <a:t>과정에 따라 값이 결정되는 </a:t>
            </a:r>
            <a:r>
              <a:rPr lang="ko-KR" altLang="en-US" dirty="0" smtClean="0"/>
              <a:t>변수임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pic>
        <p:nvPicPr>
          <p:cNvPr id="434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4293096"/>
            <a:ext cx="54292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이산확률변수</a:t>
            </a:r>
            <a:r>
              <a:rPr lang="en-US" altLang="ko-KR" dirty="0" smtClean="0"/>
              <a:t>(discrete probability variable) </a:t>
            </a:r>
            <a:r>
              <a:rPr lang="ko-KR" altLang="en-US" dirty="0" smtClean="0"/>
              <a:t>유한개의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또는 셀 수 있는 개수의 값으로 구성되어 있는 확률변수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pic>
        <p:nvPicPr>
          <p:cNvPr id="403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40862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5756" y="3861048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동전을 </a:t>
            </a:r>
            <a:r>
              <a:rPr lang="ko-KR" altLang="en-US" b="1" u="sng" dirty="0" err="1" smtClean="0"/>
              <a:t>두번</a:t>
            </a:r>
            <a:r>
              <a:rPr lang="ko-KR" altLang="en-US" b="1" u="sng" dirty="0" smtClean="0"/>
              <a:t> 던질 경우</a:t>
            </a:r>
            <a:endParaRPr lang="ko-KR" altLang="en-US" b="1" u="sng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28396"/>
              </p:ext>
            </p:extLst>
          </p:nvPr>
        </p:nvGraphicFramePr>
        <p:xfrm>
          <a:off x="539552" y="4808595"/>
          <a:ext cx="3240360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90"/>
                <a:gridCol w="810090"/>
                <a:gridCol w="810090"/>
                <a:gridCol w="810090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dirty="0" err="1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6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던지면 각 값에 대한 상금을 배정하고 그 상금에 대한 확률을 구하고 확률변수인 상금에 대한 </a:t>
            </a:r>
            <a:r>
              <a:rPr lang="ko-KR" altLang="en-US" dirty="0" err="1" smtClean="0"/>
              <a:t>기대값을</a:t>
            </a:r>
            <a:r>
              <a:rPr lang="ko-KR" altLang="en-US" dirty="0" smtClean="0"/>
              <a:t>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  <p:pic>
        <p:nvPicPr>
          <p:cNvPr id="435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66" y="3789040"/>
            <a:ext cx="5295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5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41" y="4941168"/>
            <a:ext cx="52387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0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연속확률변수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연속적인 범위의 값을 지니는 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연속량으로</a:t>
            </a:r>
            <a:r>
              <a:rPr lang="ko-KR" altLang="en-US" dirty="0" smtClean="0"/>
              <a:t> 표기되어 가능한 변수 값의 셀 수 없는 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6840760" cy="332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7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확률분포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확률분포</a:t>
            </a:r>
            <a:r>
              <a:rPr lang="en-US" altLang="ko-KR" dirty="0"/>
              <a:t>(</a:t>
            </a:r>
            <a:r>
              <a:rPr lang="ko-KR" altLang="en-US" dirty="0" err="1" smtClean="0"/>
              <a:t>確率分布</a:t>
            </a:r>
            <a:r>
              <a:rPr lang="en-US" altLang="ko-KR" dirty="0" smtClean="0"/>
              <a:t>, probability distribution)</a:t>
            </a:r>
            <a:r>
              <a:rPr lang="ko-KR" altLang="en-US" dirty="0"/>
              <a:t>는 </a:t>
            </a:r>
            <a:r>
              <a:rPr lang="ko-KR" altLang="en-US" dirty="0" smtClean="0"/>
              <a:t>어떤 확률변수가 취할 수 있는 모든 값들과 그 값을 취할 확률의 대응관계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상대도수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표시를 하는 것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544800"/>
              </p:ext>
            </p:extLst>
          </p:nvPr>
        </p:nvGraphicFramePr>
        <p:xfrm>
          <a:off x="1043609" y="4869159"/>
          <a:ext cx="6528046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578"/>
                <a:gridCol w="932578"/>
                <a:gridCol w="932578"/>
                <a:gridCol w="932578"/>
                <a:gridCol w="932578"/>
                <a:gridCol w="932578"/>
                <a:gridCol w="932578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표본점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03848" y="42930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주사위 하나를 던질 경우 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432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이산 확률분포는 이산 확률변수가 가지는 확률분포를 의미한다</a:t>
            </a:r>
            <a:r>
              <a:rPr lang="en-US" altLang="ko-KR" dirty="0"/>
              <a:t>. </a:t>
            </a:r>
            <a:r>
              <a:rPr lang="ko-KR" altLang="en-US" dirty="0"/>
              <a:t>여기에서 확률변수가 이산 확률변수라는 말은 확률변수가 가질 수 있는 값의 개수가 가산 개 있다는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01492"/>
            <a:ext cx="4219575" cy="16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3096"/>
            <a:ext cx="191261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2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이산확률분포의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특정 확률변수의 확률은  </a:t>
            </a:r>
            <a:r>
              <a:rPr lang="en-US" altLang="ko-KR" dirty="0" smtClean="0"/>
              <a:t>0&lt;= p(X=x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) &lt;=1 </a:t>
            </a:r>
            <a:r>
              <a:rPr lang="ko-KR" altLang="en-US" dirty="0" smtClean="0"/>
              <a:t>값이고 모든 확률변수의 합은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84984"/>
            <a:ext cx="446449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98330"/>
              </p:ext>
            </p:extLst>
          </p:nvPr>
        </p:nvGraphicFramePr>
        <p:xfrm>
          <a:off x="539552" y="4293096"/>
          <a:ext cx="3240360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90"/>
                <a:gridCol w="810090"/>
                <a:gridCol w="810090"/>
                <a:gridCol w="810090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dirty="0" err="1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1560" y="3471391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던질 경우 앞면의</a:t>
            </a:r>
            <a:endParaRPr lang="en-US" altLang="ko-KR" dirty="0" smtClean="0"/>
          </a:p>
          <a:p>
            <a:r>
              <a:rPr lang="ko-KR" altLang="en-US" dirty="0" smtClean="0"/>
              <a:t>나올 확률 변수와 분포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8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Die: </a:t>
            </a:r>
            <a:r>
              <a:rPr lang="ko-KR" altLang="en-US" dirty="0" smtClean="0"/>
              <a:t>이</a:t>
            </a:r>
            <a:r>
              <a:rPr lang="ko-KR" altLang="en-US" dirty="0"/>
              <a:t>산</a:t>
            </a:r>
            <a:r>
              <a:rPr lang="ko-KR" altLang="en-US" dirty="0" smtClean="0"/>
              <a:t>확률변수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ko-KR" altLang="en-US" dirty="0" smtClean="0"/>
              <a:t>유한확률변수를 생성하는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12068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8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4365104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/>
              <a:t>(</a:t>
            </a:r>
            <a:r>
              <a:rPr lang="pt-BR" altLang="ko-KR" dirty="0" smtClean="0"/>
              <a:t>a+b)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=(</a:t>
            </a:r>
            <a:r>
              <a:rPr lang="pt-BR" altLang="ko-KR" dirty="0"/>
              <a:t>a+b)(a+b)(a+b)  </a:t>
            </a:r>
            <a:r>
              <a:rPr lang="pt-BR" altLang="ko-KR" dirty="0" smtClean="0"/>
              <a:t>   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=aaa+aab+aba+abb+baa+bab+bba+bbb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+3a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b+3ab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30000" dirty="0" smtClean="0"/>
              <a:t>               </a:t>
            </a:r>
            <a:r>
              <a:rPr lang="pt-BR" altLang="ko-KR" dirty="0"/>
              <a:t>=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</a:t>
            </a:r>
            <a:r>
              <a:rPr lang="pt-BR" altLang="ko-KR" dirty="0" smtClean="0"/>
              <a:t>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  <a:endParaRPr lang="pt-BR" altLang="ko-KR" baseline="30000" dirty="0"/>
          </a:p>
          <a:p>
            <a:endParaRPr lang="ko-KR" altLang="en-US" baseline="30000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2232248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96952"/>
            <a:ext cx="4464496" cy="10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56612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 </a:t>
            </a:r>
            <a:r>
              <a:rPr lang="pt-BR" altLang="ko-KR" dirty="0" smtClean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1/</a:t>
            </a:r>
            <a:r>
              <a:rPr lang="pt-BR" altLang="ko-KR" dirty="0" smtClean="0"/>
              <a:t>1!  = 3!/2!/1! = 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 </a:t>
            </a:r>
            <a:r>
              <a:rPr lang="pt-BR" altLang="ko-KR" dirty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2/</a:t>
            </a:r>
            <a:r>
              <a:rPr lang="pt-BR" altLang="ko-KR" dirty="0"/>
              <a:t>2</a:t>
            </a:r>
            <a:r>
              <a:rPr lang="pt-BR" altLang="ko-KR" dirty="0" smtClean="0"/>
              <a:t>!  </a:t>
            </a:r>
            <a:r>
              <a:rPr lang="pt-BR" altLang="ko-KR" dirty="0"/>
              <a:t>= 3</a:t>
            </a:r>
            <a:r>
              <a:rPr lang="pt-BR" altLang="ko-KR" dirty="0" smtClean="0"/>
              <a:t>!/1!/2! </a:t>
            </a:r>
            <a:r>
              <a:rPr lang="pt-BR" altLang="ko-KR" dirty="0"/>
              <a:t>= </a:t>
            </a:r>
            <a:r>
              <a:rPr lang="pt-BR" altLang="ko-KR" dirty="0" smtClean="0"/>
              <a:t>3</a:t>
            </a:r>
            <a:endParaRPr lang="ko-KR" altLang="en-US" dirty="0"/>
          </a:p>
          <a:p>
            <a:r>
              <a:rPr lang="pt-BR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given : </a:t>
            </a:r>
            <a:r>
              <a:rPr lang="ko-KR" altLang="en-US" dirty="0" smtClean="0"/>
              <a:t>특정 사건을 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ko-KR" altLang="en-US" dirty="0" smtClean="0"/>
              <a:t>특정 확률변수의 집합에서 </a:t>
            </a:r>
            <a:r>
              <a:rPr lang="ko-KR" altLang="en-US" dirty="0" err="1" smtClean="0"/>
              <a:t>표현식에</a:t>
            </a:r>
            <a:r>
              <a:rPr lang="ko-KR" altLang="en-US" dirty="0" smtClean="0"/>
              <a:t> 맞는 부분집합을 만드는 함수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pic>
        <p:nvPicPr>
          <p:cNvPr id="400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18457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0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이산균등분표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이산 균등 분포 함수인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 </a:t>
            </a:r>
            <a:r>
              <a:rPr lang="en-US" altLang="ko-KR" dirty="0"/>
              <a:t>: Discrete uniform </a:t>
            </a:r>
            <a:r>
              <a:rPr lang="en-US" altLang="ko-KR" dirty="0" smtClean="0"/>
              <a:t>distribution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randint</a:t>
            </a:r>
            <a:r>
              <a:rPr lang="en-US" altLang="ko-KR" dirty="0" smtClean="0"/>
              <a:t>(low</a:t>
            </a:r>
            <a:r>
              <a:rPr lang="en-US" altLang="ko-KR" dirty="0"/>
              <a:t>, high=None, size=None, </a:t>
            </a:r>
            <a:r>
              <a:rPr lang="en-US" altLang="ko-KR" dirty="0" err="1"/>
              <a:t>dtype</a:t>
            </a:r>
            <a:r>
              <a:rPr lang="en-US" altLang="ko-KR" dirty="0"/>
              <a:t>='l')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4305672" cy="255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38576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1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균듕분포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Uniform 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 확률분포는 확률 밀도 함수를 이용해 분포를 표현할 수 있는 경우를 의미한다</a:t>
            </a:r>
            <a:r>
              <a:rPr lang="en-US" altLang="ko-KR" dirty="0"/>
              <a:t>. </a:t>
            </a:r>
            <a:r>
              <a:rPr lang="ko-KR" altLang="en-US" dirty="0"/>
              <a:t>연속 확률분포를 가지는 확률변수는 연속 확률변수라고 부른다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365104"/>
            <a:ext cx="1872208" cy="126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5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연속균등분포</a:t>
            </a:r>
            <a:r>
              <a:rPr lang="en-US" altLang="ko-KR" dirty="0"/>
              <a:t>(continuous uniform distribution)</a:t>
            </a:r>
            <a:r>
              <a:rPr lang="ko-KR" altLang="en-US" dirty="0"/>
              <a:t>은 연속 확률 분포로</a:t>
            </a:r>
            <a:r>
              <a:rPr lang="en-US" altLang="ko-KR" dirty="0"/>
              <a:t>, </a:t>
            </a:r>
            <a:r>
              <a:rPr lang="ko-KR" altLang="en-US" dirty="0"/>
              <a:t>분포가 특정 범위 내에서 균등하게 나타나 있을 경우를 가리킨다</a:t>
            </a:r>
            <a:r>
              <a:rPr lang="en-US" altLang="ko-KR" dirty="0"/>
              <a:t>. </a:t>
            </a:r>
            <a:r>
              <a:rPr lang="ko-KR" altLang="en-US" dirty="0"/>
              <a:t>이 분포는 두 개의 매개변수 </a:t>
            </a:r>
            <a:r>
              <a:rPr lang="en-US" altLang="ko-KR" dirty="0" err="1" smtClean="0"/>
              <a:t>a,b</a:t>
            </a:r>
            <a:r>
              <a:rPr lang="ko-KR" altLang="en-US" dirty="0"/>
              <a:t>를 받으며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[</a:t>
            </a:r>
            <a:r>
              <a:rPr lang="en-US" altLang="ko-KR" dirty="0" err="1"/>
              <a:t>a,b</a:t>
            </a:r>
            <a:r>
              <a:rPr lang="en-US" altLang="ko-KR" dirty="0"/>
              <a:t>] </a:t>
            </a:r>
            <a:r>
              <a:rPr lang="ko-KR" altLang="en-US" dirty="0"/>
              <a:t>범위에서 균등한 확률을 가진다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pic>
        <p:nvPicPr>
          <p:cNvPr id="2334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93096"/>
            <a:ext cx="1348543" cy="54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25" y="4859990"/>
            <a:ext cx="2247900" cy="65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5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연속균등분포를 표시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uniform(low=-1, high=0</a:t>
            </a:r>
            <a:r>
              <a:rPr lang="en-US" altLang="ko-KR" dirty="0"/>
              <a:t>, 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pic>
        <p:nvPicPr>
          <p:cNvPr id="233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410445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21088"/>
            <a:ext cx="35909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44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</a:t>
            </a:r>
            <a:r>
              <a:rPr lang="ko-KR" altLang="en-US" dirty="0" smtClean="0"/>
              <a:t>분포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이항 분포</a:t>
            </a:r>
            <a:r>
              <a:rPr lang="en-US" altLang="ko-KR" dirty="0"/>
              <a:t>(</a:t>
            </a:r>
            <a:r>
              <a:rPr lang="ko-KR" altLang="en-US" dirty="0"/>
              <a:t>二項分布</a:t>
            </a:r>
            <a:r>
              <a:rPr lang="en-US" altLang="ko-KR" dirty="0"/>
              <a:t>)</a:t>
            </a:r>
            <a:r>
              <a:rPr lang="ko-KR" altLang="en-US" dirty="0"/>
              <a:t>는 연속된 </a:t>
            </a:r>
            <a:r>
              <a:rPr lang="en-US" altLang="ko-KR" dirty="0"/>
              <a:t>n</a:t>
            </a:r>
            <a:r>
              <a:rPr lang="ko-KR" altLang="en-US" dirty="0"/>
              <a:t>번의 독립적 시행에서 각 시행이 확률 </a:t>
            </a:r>
            <a:r>
              <a:rPr lang="en-US" altLang="ko-KR" dirty="0"/>
              <a:t>p</a:t>
            </a:r>
            <a:r>
              <a:rPr lang="ko-KR" altLang="en-US" dirty="0"/>
              <a:t>를 가질 때의 이산 확률 분포이다</a:t>
            </a:r>
            <a:r>
              <a:rPr lang="en-US" altLang="ko-KR" dirty="0"/>
              <a:t>. </a:t>
            </a:r>
            <a:r>
              <a:rPr lang="ko-KR" altLang="en-US" dirty="0"/>
              <a:t>이러한 시행은 베르누이 시행이라고 불리기도 한다</a:t>
            </a:r>
            <a:r>
              <a:rPr lang="en-US" altLang="ko-KR" dirty="0"/>
              <a:t>. </a:t>
            </a:r>
            <a:r>
              <a:rPr lang="ko-KR" altLang="en-US" dirty="0"/>
              <a:t>사실</a:t>
            </a:r>
            <a:r>
              <a:rPr lang="en-US" altLang="ko-KR" dirty="0"/>
              <a:t>, n=1</a:t>
            </a:r>
            <a:r>
              <a:rPr lang="ko-KR" altLang="en-US" dirty="0"/>
              <a:t>일 때 이항 분포는 베르누이 분포이다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pic>
        <p:nvPicPr>
          <p:cNvPr id="416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7072"/>
            <a:ext cx="43434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8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정규분포</a:t>
            </a:r>
            <a:r>
              <a:rPr lang="en-US" altLang="ko-KR" dirty="0"/>
              <a:t>(</a:t>
            </a:r>
            <a:r>
              <a:rPr lang="ko-KR" altLang="en-US" dirty="0" smtClean="0"/>
              <a:t>正規分布</a:t>
            </a:r>
            <a:r>
              <a:rPr lang="en-US" altLang="ko-KR" dirty="0" smtClean="0"/>
              <a:t>,normal </a:t>
            </a:r>
            <a:r>
              <a:rPr lang="en-US" altLang="ko-KR" dirty="0"/>
              <a:t>distribution) </a:t>
            </a:r>
            <a:r>
              <a:rPr lang="ko-KR" altLang="en-US" dirty="0"/>
              <a:t>또는 가우스 분포</a:t>
            </a:r>
            <a:r>
              <a:rPr lang="en-US" altLang="ko-KR" dirty="0"/>
              <a:t>(</a:t>
            </a:r>
            <a:r>
              <a:rPr lang="en-US" altLang="ko-KR" dirty="0" err="1"/>
              <a:t>Gauß</a:t>
            </a:r>
            <a:r>
              <a:rPr lang="ko-KR" altLang="en-US" dirty="0"/>
              <a:t>分布</a:t>
            </a:r>
            <a:r>
              <a:rPr lang="en-US" altLang="ko-KR" dirty="0" smtClean="0"/>
              <a:t>,Gaussian </a:t>
            </a:r>
            <a:r>
              <a:rPr lang="en-US" altLang="ko-KR" dirty="0"/>
              <a:t>distribution)</a:t>
            </a:r>
            <a:r>
              <a:rPr lang="ko-KR" altLang="en-US" dirty="0"/>
              <a:t>는 연속 확률 분포의 </a:t>
            </a:r>
            <a:r>
              <a:rPr lang="ko-KR" altLang="en-US" dirty="0" smtClean="0"/>
              <a:t>하나정규분포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60323" y="3717032"/>
            <a:ext cx="3819525" cy="1944215"/>
            <a:chOff x="2860323" y="4338507"/>
            <a:chExt cx="3819525" cy="857121"/>
          </a:xfrm>
        </p:grpSpPr>
        <p:pic>
          <p:nvPicPr>
            <p:cNvPr id="2345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338507"/>
              <a:ext cx="10858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711" y="4586028"/>
              <a:ext cx="31623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323" y="4976553"/>
              <a:ext cx="38195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497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정규분포 </a:t>
            </a:r>
            <a:r>
              <a:rPr lang="en-US" altLang="ko-KR" b="1" dirty="0"/>
              <a:t>: </a:t>
            </a:r>
            <a:r>
              <a:rPr lang="en-US" altLang="ko-KR" b="1" dirty="0" err="1"/>
              <a:t>random.standard_normal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평균은 </a:t>
            </a:r>
            <a:r>
              <a:rPr lang="en-US" altLang="ko-KR" dirty="0"/>
              <a:t>0 </a:t>
            </a:r>
            <a:r>
              <a:rPr lang="ko-KR" altLang="en-US" dirty="0"/>
              <a:t>이고 표준편차가</a:t>
            </a:r>
            <a:r>
              <a:rPr lang="en-US" altLang="ko-KR" dirty="0"/>
              <a:t>1 </a:t>
            </a:r>
            <a:r>
              <a:rPr lang="ko-KR" altLang="en-US" dirty="0"/>
              <a:t>인 분포를 정규분포</a:t>
            </a:r>
          </a:p>
          <a:p>
            <a:pPr marL="0" indent="0">
              <a:buNone/>
            </a:pPr>
            <a:r>
              <a:rPr lang="en-US" altLang="ko-KR" dirty="0" err="1"/>
              <a:t>standard_normal</a:t>
            </a:r>
            <a:r>
              <a:rPr lang="en-US" altLang="ko-KR" dirty="0"/>
              <a:t>(size=None)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460057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95786"/>
            <a:ext cx="3657600" cy="25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4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파스칼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25658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1" y="5517232"/>
            <a:ext cx="3343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9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확률변수에 대하여 정의된 실수를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 이의 실수</a:t>
            </a:r>
            <a:r>
              <a:rPr lang="en-US" altLang="ko-KR" dirty="0"/>
              <a:t>(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r>
              <a:rPr lang="ko-KR" altLang="en-US" dirty="0"/>
              <a:t>에 대응시키는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pic>
        <p:nvPicPr>
          <p:cNvPr id="40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07" y="4005064"/>
            <a:ext cx="61722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5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확률질량함수</a:t>
            </a:r>
            <a:r>
              <a:rPr lang="en-US" altLang="ko-KR" dirty="0" smtClean="0"/>
              <a:t>(probability mass function)</a:t>
            </a:r>
            <a:r>
              <a:rPr lang="ko-KR" altLang="en-US" dirty="0" smtClean="0"/>
              <a:t>은 이산확률변수에서 특정한 값에 대한 확률을 나타내는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66071"/>
              </p:ext>
            </p:extLst>
          </p:nvPr>
        </p:nvGraphicFramePr>
        <p:xfrm>
          <a:off x="1259632" y="3789040"/>
          <a:ext cx="698477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i="1" baseline="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ko-KR" i="1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22" y="4981178"/>
            <a:ext cx="43815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447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47" y="4832471"/>
            <a:ext cx="17811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26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347890"/>
            <a:ext cx="167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7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확률질량함수</a:t>
            </a:r>
            <a:r>
              <a:rPr lang="en-US" altLang="ko-KR" dirty="0" smtClean="0"/>
              <a:t>(probability mass function)</a:t>
            </a:r>
            <a:r>
              <a:rPr lang="ko-KR" altLang="en-US" dirty="0" smtClean="0"/>
              <a:t>은 이산확률변수에서 특정한 값에 대한 확률을 나타내는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49080"/>
            <a:ext cx="25717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861048"/>
            <a:ext cx="35814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주사위를 한 번 굴릴 때의 값을 나타내는 확률 변수가 </a:t>
            </a:r>
            <a:r>
              <a:rPr lang="en-US" altLang="ko-KR" dirty="0"/>
              <a:t>X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이 확률 변수에 대응되는 확률 질량 함수는 </a:t>
            </a:r>
            <a:r>
              <a:rPr lang="en-US" altLang="ko-KR" dirty="0"/>
              <a:t>f(x)=1/6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18399"/>
            <a:ext cx="375415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6244"/>
              </p:ext>
            </p:extLst>
          </p:nvPr>
        </p:nvGraphicFramePr>
        <p:xfrm>
          <a:off x="1259632" y="3861048"/>
          <a:ext cx="6984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P(X=xi)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4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</a:t>
            </a:r>
            <a:r>
              <a:rPr lang="en-US" altLang="ko-KR" dirty="0" smtClean="0"/>
              <a:t>: binomial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원소에 대한 </a:t>
            </a:r>
            <a:r>
              <a:rPr lang="en-US" altLang="ko-KR" dirty="0" smtClean="0"/>
              <a:t>binomial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PMF </a:t>
            </a:r>
            <a:r>
              <a:rPr lang="ko-KR" altLang="en-US" dirty="0" smtClean="0"/>
              <a:t>함수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pic>
        <p:nvPicPr>
          <p:cNvPr id="400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52528" cy="364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94" y="3127066"/>
            <a:ext cx="367240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</a:t>
            </a:r>
            <a:r>
              <a:rPr lang="en-US" altLang="ko-KR" dirty="0" smtClean="0"/>
              <a:t>(probability </a:t>
            </a:r>
            <a:r>
              <a:rPr lang="en-US" altLang="ko-KR" dirty="0"/>
              <a:t>density function </a:t>
            </a:r>
            <a:r>
              <a:rPr lang="ko-KR" altLang="en-US" dirty="0"/>
              <a:t>약자 </a:t>
            </a:r>
            <a:r>
              <a:rPr lang="en-US" altLang="ko-KR" dirty="0"/>
              <a:t>PDF</a:t>
            </a:r>
            <a:r>
              <a:rPr lang="ko-KR" altLang="en-US" dirty="0" smtClean="0"/>
              <a:t> </a:t>
            </a:r>
            <a:r>
              <a:rPr lang="en-US" altLang="ko-KR" dirty="0" smtClean="0"/>
              <a:t>)f(x)</a:t>
            </a:r>
            <a:r>
              <a:rPr lang="ko-KR" altLang="en-US" dirty="0" smtClean="0"/>
              <a:t>는 일정한 값들의 범위를 포괄하는 연속확률변수의 확률을 찾는데 사용하고  연속데이터에서의 확률을 구하기 위해서 확률밀도함수의 면적을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4607840"/>
            <a:ext cx="364807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6" y="5394058"/>
            <a:ext cx="1371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607840"/>
            <a:ext cx="288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확률 밀도함수 </a:t>
            </a:r>
            <a:r>
              <a:rPr lang="en-US" altLang="ko-KR" sz="1400" b="1" dirty="0" smtClean="0"/>
              <a:t>f(x)</a:t>
            </a:r>
            <a:r>
              <a:rPr lang="ko-KR" altLang="en-US" sz="1400" b="1" dirty="0" smtClean="0"/>
              <a:t>와 구간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a,b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에 대해 확률변수 </a:t>
            </a:r>
            <a:r>
              <a:rPr lang="en-US" altLang="ko-KR" sz="1400" b="1" dirty="0" smtClean="0"/>
              <a:t>X</a:t>
            </a:r>
            <a:r>
              <a:rPr lang="ko-KR" altLang="en-US" sz="1400" b="1" dirty="0" smtClean="0"/>
              <a:t>가 구간에 포함될 확률 </a:t>
            </a:r>
            <a:r>
              <a:rPr lang="en-US" altLang="ko-KR" sz="1400" b="1" dirty="0" smtClean="0"/>
              <a:t>P(a&lt;= X&lt;=b)</a:t>
            </a:r>
            <a:r>
              <a:rPr lang="ko-KR" altLang="en-US" sz="1400" b="1" dirty="0" smtClean="0"/>
              <a:t>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89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연속확률함수의 도수 면적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연속확률변수의 </a:t>
            </a:r>
            <a:r>
              <a:rPr lang="ko-KR" altLang="en-US" dirty="0"/>
              <a:t>확률은 곡선아래의 면적이다</a:t>
            </a:r>
            <a:r>
              <a:rPr lang="en-US" altLang="ko-KR" dirty="0"/>
              <a:t>.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pic>
        <p:nvPicPr>
          <p:cNvPr id="440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2673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8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연속확률변수의 조건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확률밀도곡선 아래의 모든 면적은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확률밀도함수의 </a:t>
            </a:r>
            <a:r>
              <a:rPr lang="ko-KR" altLang="en-US" dirty="0"/>
              <a:t>곡선은 항상 수평축 위에 있다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pic>
        <p:nvPicPr>
          <p:cNvPr id="439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3068960"/>
            <a:ext cx="7591425" cy="346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</a:t>
            </a:r>
            <a:r>
              <a:rPr lang="en-US" altLang="ko-KR" dirty="0" smtClean="0"/>
              <a:t>: normal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총 </a:t>
            </a:r>
            <a:r>
              <a:rPr lang="en-US" altLang="ko-KR" dirty="0"/>
              <a:t>9</a:t>
            </a:r>
            <a:r>
              <a:rPr lang="ko-KR" altLang="en-US" dirty="0" smtClean="0"/>
              <a:t>개의 원소에 대한 </a:t>
            </a:r>
            <a:r>
              <a:rPr lang="en-US" altLang="ko-KR" dirty="0" smtClean="0"/>
              <a:t>normal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함수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pic>
        <p:nvPicPr>
          <p:cNvPr id="400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1"/>
            <a:ext cx="6936060" cy="415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6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/>
              <a:t>급수</a:t>
            </a:r>
            <a:r>
              <a:rPr lang="en-US" altLang="ko-KR" sz="4000" dirty="0"/>
              <a:t>(</a:t>
            </a:r>
            <a:r>
              <a:rPr lang="ko-KR" altLang="en-US" sz="4000" dirty="0"/>
              <a:t>級數</a:t>
            </a:r>
            <a:r>
              <a:rPr lang="en-US" altLang="ko-KR" sz="4000" dirty="0"/>
              <a:t>,series, </a:t>
            </a:r>
            <a:r>
              <a:rPr lang="ko-KR" altLang="en-US" sz="4000" dirty="0"/>
              <a:t> ∑</a:t>
            </a:r>
            <a:r>
              <a:rPr lang="en-US" altLang="ko-KR" sz="4000" i="1" dirty="0"/>
              <a:t>a</a:t>
            </a:r>
            <a:r>
              <a:rPr lang="en-US" altLang="ko-KR" sz="4000" i="1" baseline="-25000" dirty="0"/>
              <a:t>n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: </a:t>
            </a:r>
            <a:r>
              <a:rPr lang="ko-KR" altLang="en-US" dirty="0" err="1" smtClean="0"/>
              <a:t>이산형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ko-KR" altLang="en-US" dirty="0" smtClean="0"/>
              <a:t>이산 데이터에 대해 확률분포에 대한 데이터를 산출해서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값을 나타냄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11256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8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: </a:t>
            </a:r>
            <a:r>
              <a:rPr lang="ko-KR" altLang="en-US" dirty="0" err="1" smtClean="0"/>
              <a:t>연속</a:t>
            </a:r>
            <a:r>
              <a:rPr lang="ko-KR" altLang="en-US" dirty="0" err="1"/>
              <a:t>형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연속 데이터는 </a:t>
            </a:r>
            <a:r>
              <a:rPr lang="en-US" altLang="ko-KR" dirty="0" smtClean="0"/>
              <a:t>lambdas </a:t>
            </a:r>
            <a:r>
              <a:rPr lang="ko-KR" altLang="en-US" dirty="0" smtClean="0"/>
              <a:t>즉 함수로  나타냄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pic>
        <p:nvPicPr>
          <p:cNvPr id="398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489654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9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누적분포함수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누적분포함수</a:t>
            </a:r>
            <a:r>
              <a:rPr lang="en-US" altLang="ko-KR" dirty="0"/>
              <a:t>(CDF)</a:t>
            </a:r>
            <a:r>
              <a:rPr lang="ko-KR" altLang="en-US" dirty="0"/>
              <a:t>는 분포와 관련된 누적 확률입니다</a:t>
            </a:r>
            <a:r>
              <a:rPr lang="en-US" altLang="ko-KR" dirty="0"/>
              <a:t>. </a:t>
            </a:r>
            <a:r>
              <a:rPr lang="ko-KR" altLang="en-US" dirty="0" smtClean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누적분포함수는 사용자가 지정한 값까지에 대한 확률밀도함수 아래의 영역입니다</a:t>
            </a:r>
            <a:r>
              <a:rPr lang="en-US" altLang="ko-KR" dirty="0"/>
              <a:t>. </a:t>
            </a:r>
            <a:r>
              <a:rPr lang="ko-KR" altLang="en-US" dirty="0"/>
              <a:t>특정 값 미만</a:t>
            </a:r>
            <a:r>
              <a:rPr lang="en-US" altLang="ko-KR" dirty="0"/>
              <a:t>, </a:t>
            </a:r>
            <a:r>
              <a:rPr lang="ko-KR" altLang="en-US" dirty="0"/>
              <a:t>특정 값 이상 또는 두 값 사이에 </a:t>
            </a:r>
            <a:r>
              <a:rPr lang="ko-KR" altLang="en-US" dirty="0" err="1"/>
              <a:t>반응값이</a:t>
            </a:r>
            <a:r>
              <a:rPr lang="ko-KR" altLang="en-US" dirty="0"/>
              <a:t> 있을 확률을 구하는 경우에 누적분포함수를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pic>
        <p:nvPicPr>
          <p:cNvPr id="402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49080"/>
            <a:ext cx="4968552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7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누적분포함수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균등분포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균등분포에서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, scale</a:t>
            </a:r>
            <a:r>
              <a:rPr lang="ko-KR" altLang="en-US" dirty="0" smtClean="0"/>
              <a:t>을 지정해서 각 </a:t>
            </a:r>
            <a:r>
              <a:rPr lang="ko-KR" altLang="en-US" dirty="0" err="1" smtClean="0"/>
              <a:t>확률값의</a:t>
            </a:r>
            <a:r>
              <a:rPr lang="ko-KR" altLang="en-US" dirty="0" smtClean="0"/>
              <a:t> 누적분포를 구하기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pic>
        <p:nvPicPr>
          <p:cNvPr id="407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01008"/>
            <a:ext cx="5619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1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누적분포함수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정규분</a:t>
            </a:r>
            <a:r>
              <a:rPr lang="ko-KR" altLang="en-US" dirty="0"/>
              <a:t>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  <p:pic>
        <p:nvPicPr>
          <p:cNvPr id="401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700808"/>
            <a:ext cx="707707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7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numpy.random</a:t>
            </a:r>
            <a:r>
              <a:rPr lang="en-US" altLang="ko-KR" sz="6700" dirty="0" smtClean="0"/>
              <a:t> </a:t>
            </a:r>
            <a:r>
              <a:rPr lang="en-US" altLang="ko-KR" sz="6700" dirty="0" smtClean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</a:t>
            </a:r>
            <a:r>
              <a:rPr lang="ko-KR" altLang="en-US" sz="6700" dirty="0"/>
              <a:t>해</a:t>
            </a:r>
            <a:r>
              <a:rPr lang="ko-KR" altLang="en-US" sz="6700" dirty="0" smtClean="0"/>
              <a:t>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8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9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급수</a:t>
            </a:r>
            <a:r>
              <a:rPr lang="en-US" altLang="ko-KR" dirty="0"/>
              <a:t>(</a:t>
            </a:r>
            <a:r>
              <a:rPr lang="ko-KR" altLang="en-US" dirty="0"/>
              <a:t>級數</a:t>
            </a:r>
            <a:r>
              <a:rPr lang="en-US" altLang="ko-KR" dirty="0" smtClean="0"/>
              <a:t>,series</a:t>
            </a:r>
            <a:r>
              <a:rPr lang="en-US" altLang="ko-KR" dirty="0"/>
              <a:t>, </a:t>
            </a:r>
            <a:r>
              <a:rPr lang="ko-KR" altLang="en-US" dirty="0"/>
              <a:t>∑</a:t>
            </a:r>
            <a:r>
              <a:rPr lang="en-US" altLang="ko-KR" i="1" dirty="0"/>
              <a:t>a</a:t>
            </a:r>
            <a:r>
              <a:rPr lang="en-US" altLang="ko-KR" i="1" baseline="-25000" dirty="0"/>
              <a:t>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수학에서의 급수는 수열 </a:t>
            </a:r>
            <a:r>
              <a:rPr lang="en-US" altLang="ko-KR" dirty="0"/>
              <a:t>a_1, a_2, a_3, ... , </a:t>
            </a:r>
            <a:r>
              <a:rPr lang="en-US" altLang="ko-KR" dirty="0" err="1"/>
              <a:t>a_n</a:t>
            </a:r>
            <a:r>
              <a:rPr lang="en-US" altLang="ko-KR" i="1" dirty="0" err="1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3​​,...,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​​까지 주어졌을 때 이것들을 다 더해 </a:t>
            </a:r>
            <a:r>
              <a:rPr lang="en-US" altLang="ko-KR" dirty="0"/>
              <a:t>a_1+a_2+a_3+...+</a:t>
            </a:r>
            <a:r>
              <a:rPr lang="en-US" altLang="ko-KR" dirty="0" err="1" smtClean="0"/>
              <a:t>a_n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3​​+...+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​​로 나타낸 것</a:t>
            </a:r>
            <a:r>
              <a:rPr lang="en-US" altLang="ko-KR" dirty="0"/>
              <a:t>, </a:t>
            </a:r>
            <a:r>
              <a:rPr lang="ko-KR" altLang="en-US" dirty="0"/>
              <a:t>즉 수열의 합을 의미한다</a:t>
            </a:r>
            <a:r>
              <a:rPr lang="en-US" altLang="ko-KR" dirty="0" smtClean="0"/>
              <a:t>.</a:t>
            </a:r>
            <a:r>
              <a:rPr lang="en-US" altLang="ko-KR" baseline="30000" dirty="0"/>
              <a:t> </a:t>
            </a:r>
            <a:endParaRPr lang="en-US" altLang="ko-KR" baseline="30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급수의 </a:t>
            </a:r>
            <a:r>
              <a:rPr lang="ko-KR" altLang="en-US" dirty="0"/>
              <a:t>예는 등차수열</a:t>
            </a:r>
            <a:r>
              <a:rPr lang="en-US" altLang="ko-KR" dirty="0"/>
              <a:t>, </a:t>
            </a:r>
            <a:r>
              <a:rPr lang="ko-KR" altLang="en-US" dirty="0"/>
              <a:t>등비수열의 합</a:t>
            </a:r>
            <a:r>
              <a:rPr lang="en-US" altLang="ko-KR" dirty="0"/>
              <a:t>, </a:t>
            </a:r>
            <a:r>
              <a:rPr lang="ko-KR" altLang="en-US" dirty="0"/>
              <a:t>자연수의 거듭제곱의 합 등이 있다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4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기대값</a:t>
            </a:r>
            <a:r>
              <a:rPr lang="en-US" altLang="ko-KR" sz="6000" dirty="0" smtClean="0"/>
              <a:t>(</a:t>
            </a:r>
            <a:r>
              <a:rPr lang="ko-KR" altLang="en-US" sz="6000" dirty="0" smtClean="0"/>
              <a:t>평균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기대값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표현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el-GR" altLang="ko-KR" dirty="0" smtClean="0"/>
              <a:t>Σ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일반항 식을 가지고 </a:t>
            </a:r>
            <a:r>
              <a:rPr lang="ko-KR" altLang="en-US" dirty="0" err="1" smtClean="0"/>
              <a:t>시작항과</a:t>
            </a:r>
            <a:r>
              <a:rPr lang="ko-KR" altLang="en-US" dirty="0" smtClean="0"/>
              <a:t> 마지막 항까지의 합을 표시하는 수학식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26003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41" y="4653136"/>
            <a:ext cx="3219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58703"/>
            <a:ext cx="4176464" cy="6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가중평균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2322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모집단에서 표본을 서로 다른 개수로 뽑을 때 평균값을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가중치는 부분 표본에 대한 한계를 나타냄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pic>
        <p:nvPicPr>
          <p:cNvPr id="4239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4077072"/>
            <a:ext cx="64865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0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가중평균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2322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모집단에서 표본을 서로 다른 개수로 뽑을 때 평균값을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가중치는 부분 표본에 대한 한계를 나타냄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33056"/>
            <a:ext cx="5448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2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확률 변수의 </a:t>
            </a:r>
            <a:r>
              <a:rPr lang="ko-KR" altLang="en-US" dirty="0" err="1"/>
              <a:t>기댓값</a:t>
            </a:r>
            <a:r>
              <a:rPr lang="en-US" altLang="ko-KR" dirty="0"/>
              <a:t>(</a:t>
            </a:r>
            <a:r>
              <a:rPr lang="ko-KR" altLang="en-US" dirty="0" err="1"/>
              <a:t>期待값</a:t>
            </a:r>
            <a:r>
              <a:rPr lang="en-US" altLang="ko-KR" dirty="0"/>
              <a:t>, </a:t>
            </a:r>
            <a:r>
              <a:rPr lang="en-US" altLang="ko-KR" dirty="0" smtClean="0"/>
              <a:t>expected </a:t>
            </a:r>
            <a:r>
              <a:rPr lang="en-US" altLang="ko-KR" dirty="0"/>
              <a:t>value)</a:t>
            </a:r>
            <a:r>
              <a:rPr lang="ko-KR" altLang="en-US" dirty="0"/>
              <a:t>은 각 사건이 벌어졌을 때의 이득과 그 사건이 벌어질 확률을 곱한 것을 전체 사건에 대해 합한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이것은 </a:t>
            </a:r>
            <a:r>
              <a:rPr lang="ko-KR" altLang="en-US" b="1" dirty="0"/>
              <a:t>어떤 확률적 사건에 대한 평균의 의미로 </a:t>
            </a:r>
            <a:r>
              <a:rPr lang="ko-KR" altLang="en-US" dirty="0"/>
              <a:t>생각할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기대값의</a:t>
            </a:r>
            <a:r>
              <a:rPr lang="ko-KR" altLang="en-US" dirty="0"/>
              <a:t> 연산법칙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1303" y="2924944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E(</a:t>
            </a:r>
            <a:r>
              <a:rPr lang="en-US" altLang="ko-KR" dirty="0" err="1" smtClean="0"/>
              <a:t>aX</a:t>
            </a:r>
            <a:r>
              <a:rPr lang="en-US" altLang="ko-KR" dirty="0" smtClean="0"/>
              <a:t>) = </a:t>
            </a:r>
            <a:r>
              <a:rPr lang="el-GR" altLang="ko-KR" dirty="0" smtClean="0"/>
              <a:t>Σ</a:t>
            </a:r>
            <a:r>
              <a:rPr lang="en-US" altLang="ko-KR" dirty="0" smtClean="0"/>
              <a:t>a*x*p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a </a:t>
            </a:r>
            <a:r>
              <a:rPr lang="el-GR" altLang="ko-KR" dirty="0" smtClean="0"/>
              <a:t>Σ</a:t>
            </a:r>
            <a:r>
              <a:rPr lang="en-US" altLang="ko-KR" dirty="0"/>
              <a:t>x*p</a:t>
            </a:r>
            <a:endParaRPr lang="ko-KR" altLang="en-US" dirty="0"/>
          </a:p>
        </p:txBody>
      </p:sp>
      <p:pic>
        <p:nvPicPr>
          <p:cNvPr id="441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95" y="2636912"/>
            <a:ext cx="23907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1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9343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1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3" y="3645024"/>
            <a:ext cx="5105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47287" y="4530849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E(X+Y) = </a:t>
            </a:r>
            <a:r>
              <a:rPr lang="el-GR" altLang="ko-KR" dirty="0" smtClean="0"/>
              <a:t>Σ</a:t>
            </a:r>
            <a:r>
              <a:rPr lang="en-US" altLang="ko-KR" dirty="0" smtClean="0"/>
              <a:t>x*p  + </a:t>
            </a:r>
            <a:r>
              <a:rPr lang="el-GR" altLang="ko-KR" dirty="0" smtClean="0"/>
              <a:t>Σ</a:t>
            </a:r>
            <a:r>
              <a:rPr lang="en-US" altLang="ko-KR" dirty="0" smtClean="0"/>
              <a:t>y*p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= E(X) + E(Y)</a:t>
            </a:r>
            <a:endParaRPr lang="ko-KR" altLang="en-US" dirty="0"/>
          </a:p>
        </p:txBody>
      </p:sp>
      <p:pic>
        <p:nvPicPr>
          <p:cNvPr id="4413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88" y="5373216"/>
            <a:ext cx="4457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4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2322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각 사건이 발생할 때의 결과와 그 사건이 벌어질 확률을 곱한 것들을 전체 사건에 대해 합한 값입니다</a:t>
            </a:r>
            <a:r>
              <a:rPr lang="en-US" altLang="ko-KR" dirty="0"/>
              <a:t>. </a:t>
            </a:r>
            <a:r>
              <a:rPr lang="ko-KR" altLang="en-US" dirty="0"/>
              <a:t>어떤 확률적 사건에 대한 평균의 의미로 생각할 수 있습니다</a:t>
            </a:r>
            <a:r>
              <a:rPr lang="en-US" altLang="ko-KR" dirty="0"/>
              <a:t>. </a:t>
            </a:r>
            <a:r>
              <a:rPr lang="ko-KR" altLang="en-US" dirty="0"/>
              <a:t>확률변수</a:t>
            </a:r>
            <a:r>
              <a:rPr lang="en-US" altLang="ko-KR" dirty="0"/>
              <a:t>(=</a:t>
            </a:r>
            <a:r>
              <a:rPr lang="ko-KR" altLang="en-US" dirty="0"/>
              <a:t>랜덤변수</a:t>
            </a:r>
            <a:r>
              <a:rPr lang="en-US" altLang="ko-KR" dirty="0"/>
              <a:t>)</a:t>
            </a:r>
            <a:r>
              <a:rPr lang="ko-KR" altLang="en-US" dirty="0"/>
              <a:t>가 나타내는 확률분포에서 중심 위치를 나타내는 </a:t>
            </a:r>
            <a:r>
              <a:rPr lang="ko-KR" altLang="en-US" dirty="0"/>
              <a:t>척</a:t>
            </a:r>
            <a:r>
              <a:rPr lang="ko-KR" altLang="en-US" dirty="0" smtClean="0"/>
              <a:t>도다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43" y="3933056"/>
            <a:ext cx="4848225" cy="7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1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157192"/>
            <a:ext cx="33813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이산확률변수의 </a:t>
            </a:r>
            <a:r>
              <a:rPr lang="ko-KR" altLang="en-US" dirty="0" err="1"/>
              <a:t>기대값</a:t>
            </a:r>
            <a:r>
              <a:rPr lang="ko-KR" altLang="en-US" dirty="0"/>
              <a:t>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확률변수의 값과 이에 대응하는 확률간의 곱이 합산을 해서 </a:t>
            </a:r>
            <a:r>
              <a:rPr lang="ko-KR" altLang="en-US" dirty="0" err="1" smtClean="0"/>
              <a:t>기대값을</a:t>
            </a:r>
            <a:r>
              <a:rPr lang="ko-KR" altLang="en-US" dirty="0" smtClean="0"/>
              <a:t> 구함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75" y="4552156"/>
            <a:ext cx="4810125" cy="168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1376" y="4967673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기대값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004939"/>
            <a:ext cx="3667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1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주사위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기대값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주사위를 던질 경우 </a:t>
            </a:r>
            <a:r>
              <a:rPr lang="ko-KR" altLang="en-US" dirty="0" err="1" smtClean="0"/>
              <a:t>기대값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 예시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pic>
        <p:nvPicPr>
          <p:cNvPr id="393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192688" cy="3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3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연속확률변수의 </a:t>
            </a:r>
            <a:r>
              <a:rPr lang="ko-KR" altLang="en-US" dirty="0" err="1" smtClean="0"/>
              <a:t>기대값은</a:t>
            </a:r>
            <a:r>
              <a:rPr lang="ko-KR" altLang="en-US" dirty="0" smtClean="0"/>
              <a:t> 확률밀도함수의 적분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pic>
        <p:nvPicPr>
          <p:cNvPr id="432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25144"/>
            <a:ext cx="4229100" cy="136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2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6353175" cy="18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4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확률변수의 함수의 </a:t>
            </a:r>
            <a:r>
              <a:rPr lang="ko-KR" altLang="en-US" dirty="0" err="1" smtClean="0"/>
              <a:t>기대값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 </a:t>
            </a:r>
            <a:r>
              <a:rPr lang="en-US" altLang="ko-KR" dirty="0" smtClean="0"/>
              <a:t>(</a:t>
            </a:r>
            <a:r>
              <a:rPr lang="en-US" altLang="ko-KR" dirty="0" smtClean="0"/>
              <a:t>5X+3) </a:t>
            </a:r>
            <a:r>
              <a:rPr lang="ko-KR" altLang="en-US" dirty="0" smtClean="0"/>
              <a:t>에 대한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  <p:pic>
        <p:nvPicPr>
          <p:cNvPr id="433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876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482453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2059" y="4869160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8*1/3 + 13*1/2 + 23*1/6</a:t>
            </a:r>
          </a:p>
          <a:p>
            <a:r>
              <a:rPr lang="en-US" altLang="ko-KR" dirty="0" smtClean="0"/>
              <a:t>= (16+39 + 23) /6</a:t>
            </a:r>
          </a:p>
          <a:p>
            <a:r>
              <a:rPr lang="en-US" altLang="ko-KR" dirty="0" smtClean="0"/>
              <a:t>= 78/6 </a:t>
            </a:r>
          </a:p>
          <a:p>
            <a:r>
              <a:rPr lang="en-US" altLang="ko-KR" dirty="0" smtClean="0"/>
              <a:t>= 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3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급수의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급수는 연속된 숫자들이 합을 구하는 것에 대한 </a:t>
            </a:r>
            <a:r>
              <a:rPr lang="ko-KR" altLang="en-US" dirty="0" err="1" smtClean="0"/>
              <a:t>일반식과의</a:t>
            </a:r>
            <a:r>
              <a:rPr lang="ko-KR" altLang="en-US" dirty="0" smtClean="0"/>
              <a:t> 비교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2386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기대값</a:t>
            </a:r>
            <a:r>
              <a:rPr lang="en-US" altLang="ko-KR" dirty="0"/>
              <a:t> E(5X+3)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기대값</a:t>
            </a:r>
            <a:r>
              <a:rPr lang="en-US" altLang="ko-KR" dirty="0"/>
              <a:t> </a:t>
            </a:r>
            <a:r>
              <a:rPr lang="en-US" altLang="ko-KR" dirty="0" smtClean="0"/>
              <a:t>E(5X+3) </a:t>
            </a:r>
            <a:r>
              <a:rPr lang="ko-KR" altLang="en-US" dirty="0" smtClean="0"/>
              <a:t>에 대한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482453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2352675" cy="72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54635"/>
            <a:ext cx="6953250" cy="73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46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 = 10X**2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주사위를 던져 나오는 수의 제곱에 </a:t>
            </a:r>
            <a:r>
              <a:rPr lang="en-US" altLang="ko-KR" dirty="0"/>
              <a:t>10</a:t>
            </a:r>
            <a:r>
              <a:rPr lang="ko-KR" altLang="en-US" dirty="0"/>
              <a:t>배를 상금으로 </a:t>
            </a:r>
            <a:r>
              <a:rPr lang="ko-KR" altLang="en-US" dirty="0" smtClean="0"/>
              <a:t>준다고 </a:t>
            </a:r>
            <a:r>
              <a:rPr lang="ko-KR" altLang="en-US" dirty="0"/>
              <a:t>할 때 상금의 </a:t>
            </a:r>
            <a:r>
              <a:rPr lang="ko-KR" altLang="en-US" dirty="0" err="1"/>
              <a:t>기대값은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78007"/>
              </p:ext>
            </p:extLst>
          </p:nvPr>
        </p:nvGraphicFramePr>
        <p:xfrm>
          <a:off x="611562" y="3356992"/>
          <a:ext cx="8208910" cy="2413474"/>
        </p:xfrm>
        <a:graphic>
          <a:graphicData uri="http://schemas.openxmlformats.org/drawingml/2006/table">
            <a:tbl>
              <a:tblPr/>
              <a:tblGrid>
                <a:gridCol w="894183"/>
                <a:gridCol w="894182"/>
                <a:gridCol w="974819"/>
                <a:gridCol w="974819"/>
                <a:gridCol w="1057249"/>
                <a:gridCol w="1137886"/>
                <a:gridCol w="1137886"/>
                <a:gridCol w="1137886"/>
              </a:tblGrid>
              <a:tr h="43188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x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5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기대값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f(x)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ko-KR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xf</a:t>
                      </a: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(x)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5*1/6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6*1/6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3.5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y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90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160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250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360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f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y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</a:t>
                      </a: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ko-KR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yf</a:t>
                      </a: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(x)</a:t>
                      </a: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90*1/6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160*1/6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250*1/6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360*1/6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156.66666</a:t>
                      </a:r>
                      <a:endParaRPr lang="ko-KR" altLang="en-US" sz="1200" dirty="0" smtClean="0"/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분산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표준편차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분산</a:t>
            </a:r>
            <a:r>
              <a:rPr lang="en-US" altLang="ko-KR" dirty="0"/>
              <a:t>(Variance)</a:t>
            </a:r>
            <a:r>
              <a:rPr lang="ko-KR" altLang="en-US" dirty="0"/>
              <a:t>은 각 확률변수들이 </a:t>
            </a:r>
            <a:r>
              <a:rPr lang="ko-KR" altLang="en-US" dirty="0" err="1"/>
              <a:t>기대값</a:t>
            </a:r>
            <a:r>
              <a:rPr lang="en-US" altLang="ko-KR" dirty="0"/>
              <a:t>(=</a:t>
            </a:r>
            <a:r>
              <a:rPr lang="ko-KR" altLang="en-US" dirty="0"/>
              <a:t>확률사건 평균</a:t>
            </a:r>
            <a:r>
              <a:rPr lang="en-US" altLang="ko-KR" dirty="0"/>
              <a:t>)</a:t>
            </a:r>
            <a:r>
              <a:rPr lang="ko-KR" altLang="en-US" dirty="0"/>
              <a:t>으로부터 얼마나 떨어져서 분산되어 있는지 가늠할 수 있는 </a:t>
            </a:r>
            <a:r>
              <a:rPr lang="ko-KR" altLang="en-US" dirty="0" smtClean="0"/>
              <a:t>하나의 </a:t>
            </a:r>
            <a:r>
              <a:rPr lang="ko-KR" altLang="en-US" dirty="0"/>
              <a:t>값을 말한다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사실 </a:t>
            </a:r>
            <a:r>
              <a:rPr lang="ko-KR" altLang="en-US" dirty="0"/>
              <a:t>분산은 표준편차를 구하기 위한 과정이라고 보면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</a:t>
            </a:r>
            <a:r>
              <a:rPr lang="ko-KR" altLang="en-US" dirty="0"/>
              <a:t>소문자 시그마의 제곱으로 표현 </a:t>
            </a:r>
            <a:r>
              <a:rPr lang="en-US" altLang="ko-KR" i="1" dirty="0"/>
              <a:t>σ</a:t>
            </a:r>
            <a:r>
              <a:rPr lang="en-US" altLang="ko-KR" dirty="0"/>
              <a:t>2</a:t>
            </a:r>
            <a:r>
              <a:rPr lang="ko-KR" altLang="en-US" dirty="0"/>
              <a:t> 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4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r>
              <a:rPr lang="ko-KR" altLang="en-US" dirty="0" smtClean="0"/>
              <a:t> 증명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평균의 차의 제곱에 대한 평균을 분산으로 나타냄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pic>
        <p:nvPicPr>
          <p:cNvPr id="425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708920"/>
            <a:ext cx="775335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5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3" y="3645024"/>
            <a:ext cx="79724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23727" y="4149753"/>
            <a:ext cx="62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E[2*E(X)*X] </a:t>
            </a:r>
            <a:r>
              <a:rPr lang="ko-KR" altLang="en-US" dirty="0" smtClean="0"/>
              <a:t>중에 </a:t>
            </a:r>
            <a:r>
              <a:rPr lang="en-US" altLang="ko-KR" dirty="0" smtClean="0"/>
              <a:t>2*E(X)</a:t>
            </a:r>
            <a:r>
              <a:rPr lang="ko-KR" altLang="en-US" dirty="0" smtClean="0"/>
              <a:t>는 상수이므로 </a:t>
            </a:r>
            <a:r>
              <a:rPr lang="en-US" altLang="ko-KR" dirty="0" smtClean="0"/>
              <a:t>2*E(X)*E(X)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25144"/>
            <a:ext cx="4680520" cy="17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1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smtClean="0"/>
              <a:t>분산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 분산을 구하려면 </a:t>
            </a:r>
            <a:r>
              <a:rPr lang="ko-KR" altLang="en-US" dirty="0" err="1" smtClean="0"/>
              <a:t>기대값을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구한후</a:t>
            </a:r>
            <a:r>
              <a:rPr lang="ko-KR" altLang="en-US" dirty="0" smtClean="0"/>
              <a:t> 확률변수의 편차의 제곱 후 절차대로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017847" y="3747888"/>
            <a:ext cx="4831081" cy="2584259"/>
            <a:chOff x="1541119" y="2852936"/>
            <a:chExt cx="5335137" cy="3024336"/>
          </a:xfrm>
        </p:grpSpPr>
        <p:sp>
          <p:nvSpPr>
            <p:cNvPr id="4" name="직사각형 3"/>
            <p:cNvSpPr/>
            <p:nvPr/>
          </p:nvSpPr>
          <p:spPr>
            <a:xfrm>
              <a:off x="1551261" y="3059063"/>
              <a:ext cx="2448272" cy="4320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편차의 제곱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41119" y="4149080"/>
              <a:ext cx="2458414" cy="4320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편차의 제곱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*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사건확률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283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3669" y="2852936"/>
              <a:ext cx="838200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35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644" y="4128120"/>
              <a:ext cx="12382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541119" y="5229200"/>
              <a:ext cx="2458414" cy="6480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확률변수 </a:t>
              </a:r>
              <a:r>
                <a:rPr lang="en-US" altLang="ko-KR" sz="1400" dirty="0">
                  <a:solidFill>
                    <a:schemeClr val="tx1"/>
                  </a:solidFill>
                </a:rPr>
                <a:t>X</a:t>
              </a:r>
              <a:r>
                <a:rPr lang="ko-KR" altLang="en-US" sz="1400" dirty="0">
                  <a:solidFill>
                    <a:schemeClr val="tx1"/>
                  </a:solidFill>
                </a:rPr>
                <a:t>와 평균의 차의 제곱에 대한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평균 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2835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281" y="5327873"/>
              <a:ext cx="24669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아래쪽 화살표 4"/>
            <p:cNvSpPr/>
            <p:nvPr/>
          </p:nvSpPr>
          <p:spPr>
            <a:xfrm>
              <a:off x="2450931" y="3531512"/>
              <a:ext cx="484632" cy="4892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아래쪽 화살표 11"/>
            <p:cNvSpPr/>
            <p:nvPr/>
          </p:nvSpPr>
          <p:spPr>
            <a:xfrm>
              <a:off x="2453490" y="4667988"/>
              <a:ext cx="484632" cy="4892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26470"/>
            <a:ext cx="2667000" cy="174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0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변형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X**2</a:t>
            </a:r>
            <a:r>
              <a:rPr lang="ko-KR" altLang="en-US" dirty="0" smtClean="0"/>
              <a:t>의 평균에서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평균을 제곱한 것을 빼면 간단한 분산식이 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73674"/>
            <a:ext cx="3888432" cy="203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17669"/>
            <a:ext cx="2667000" cy="174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871789"/>
            <a:ext cx="7753350" cy="84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8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분산의 연산법칙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분산은 기본 제곱을 표시하므로 연산 처리시도 기본 제곱으로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5790921" cy="135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365104"/>
            <a:ext cx="432243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분산의 연산법칙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348880"/>
            <a:ext cx="6819900" cy="172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4365104"/>
            <a:ext cx="661987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6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급수의 성질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</a:t>
            </a:r>
            <a:r>
              <a:rPr lang="ko-KR" altLang="en-US" dirty="0"/>
              <a:t>소문자 시그마의 제곱으로 표현 </a:t>
            </a:r>
            <a:r>
              <a:rPr lang="en-US" altLang="ko-KR" i="1" dirty="0"/>
              <a:t>σ</a:t>
            </a:r>
            <a:r>
              <a:rPr lang="en-US" altLang="ko-KR" dirty="0"/>
              <a:t>2</a:t>
            </a:r>
            <a:r>
              <a:rPr lang="ko-KR" altLang="en-US" dirty="0"/>
              <a:t> 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75656" y="3414911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기대값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5656" y="5229200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분산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76972"/>
            <a:ext cx="331236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4762661"/>
            <a:ext cx="39909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주사위 합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던져 나오는 수가 확률변수 일 경우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46833"/>
              </p:ext>
            </p:extLst>
          </p:nvPr>
        </p:nvGraphicFramePr>
        <p:xfrm>
          <a:off x="899592" y="2996952"/>
          <a:ext cx="712879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132"/>
                <a:gridCol w="1188132"/>
                <a:gridCol w="1188132"/>
                <a:gridCol w="1188132"/>
                <a:gridCol w="1188132"/>
                <a:gridCol w="118813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1/36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2/36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i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2/36</a:t>
                      </a:r>
                      <a:endParaRPr kumimoji="0" lang="ko-KR" altLang="en-US" i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1/36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27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49080"/>
            <a:ext cx="612068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4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주사위 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던져 나오는 수가 확률변수 일 경우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pic>
        <p:nvPicPr>
          <p:cNvPr id="427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933056"/>
            <a:ext cx="7387158" cy="238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8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652713"/>
            <a:ext cx="7429500" cy="106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8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연속확률변수의 </a:t>
            </a:r>
            <a:r>
              <a:rPr lang="ko-KR" altLang="en-US" dirty="0" err="1"/>
              <a:t>분산식은</a:t>
            </a:r>
            <a:r>
              <a:rPr lang="ko-KR" altLang="en-US" dirty="0"/>
              <a:t> </a:t>
            </a:r>
            <a:r>
              <a:rPr lang="en-US" altLang="ko-KR" dirty="0" smtClean="0"/>
              <a:t>X**2</a:t>
            </a:r>
            <a:r>
              <a:rPr lang="ko-KR" altLang="en-US" dirty="0" smtClean="0"/>
              <a:t>의 적분에서 평균의 제곱을 빼면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79502"/>
            <a:ext cx="2647950" cy="129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21088"/>
            <a:ext cx="42291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21163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78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</a:t>
            </a:r>
            <a:r>
              <a:rPr lang="ko-KR" altLang="en-US" dirty="0"/>
              <a:t>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표준편차</a:t>
            </a:r>
            <a:r>
              <a:rPr lang="en-US" altLang="ko-KR" dirty="0"/>
              <a:t>(Standard deviation)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확률 사건의 평균인 </a:t>
            </a:r>
            <a:r>
              <a:rPr lang="ko-KR" altLang="en-US" dirty="0" err="1"/>
              <a:t>기대값으로부터</a:t>
            </a:r>
            <a:r>
              <a:rPr lang="ko-KR" altLang="en-US" dirty="0"/>
              <a:t> 일반적인 평균 차이로 인식하면 된다</a:t>
            </a:r>
            <a:r>
              <a:rPr lang="en-US" altLang="ko-KR" dirty="0"/>
              <a:t>. </a:t>
            </a:r>
            <a:r>
              <a:rPr lang="ko-KR" altLang="en-US" dirty="0"/>
              <a:t>표준편차는 적을 수록 </a:t>
            </a:r>
            <a:r>
              <a:rPr lang="ko-KR" altLang="en-US" dirty="0" err="1"/>
              <a:t>기대값에</a:t>
            </a:r>
            <a:r>
              <a:rPr lang="ko-KR" altLang="en-US" dirty="0"/>
              <a:t> 가까이 위치하고 있다는 의미다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표준편차는 소문자 시그마</a:t>
            </a:r>
            <a:r>
              <a:rPr lang="en-US" altLang="ko-KR" dirty="0"/>
              <a:t>(sigma) </a:t>
            </a:r>
            <a:r>
              <a:rPr lang="en-US" altLang="ko-KR" i="1" dirty="0"/>
              <a:t>σ</a:t>
            </a:r>
            <a:r>
              <a:rPr lang="ko-KR" altLang="en-US" dirty="0"/>
              <a:t> </a:t>
            </a:r>
            <a:r>
              <a:rPr lang="ko-KR" altLang="en-US" dirty="0" smtClean="0"/>
              <a:t>문자로</a:t>
            </a:r>
            <a:r>
              <a:rPr lang="en-US" altLang="ko-KR" dirty="0"/>
              <a:t> </a:t>
            </a:r>
            <a:r>
              <a:rPr lang="ko-KR" altLang="en-US" dirty="0" smtClean="0"/>
              <a:t>표</a:t>
            </a:r>
            <a:r>
              <a:rPr lang="ko-KR" altLang="en-US" dirty="0"/>
              <a:t>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표준편차식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표준편차는 </a:t>
            </a:r>
            <a:r>
              <a:rPr lang="ko-KR" altLang="en-US" dirty="0"/>
              <a:t>소문자 시그마</a:t>
            </a:r>
            <a:r>
              <a:rPr lang="en-US" altLang="ko-KR" dirty="0"/>
              <a:t>(sigma) </a:t>
            </a:r>
            <a:r>
              <a:rPr lang="en-US" altLang="ko-KR" i="1" dirty="0"/>
              <a:t>σ</a:t>
            </a:r>
            <a:r>
              <a:rPr lang="ko-KR" altLang="en-US" dirty="0"/>
              <a:t> </a:t>
            </a:r>
            <a:r>
              <a:rPr lang="ko-KR" altLang="en-US" dirty="0" smtClean="0"/>
              <a:t>문자로</a:t>
            </a:r>
            <a:r>
              <a:rPr lang="en-US" altLang="ko-KR" dirty="0"/>
              <a:t> </a:t>
            </a:r>
            <a:r>
              <a:rPr lang="ko-KR" altLang="en-US" dirty="0" smtClean="0"/>
              <a:t>표</a:t>
            </a:r>
            <a:r>
              <a:rPr lang="ko-KR" altLang="en-US" dirty="0"/>
              <a:t>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0968"/>
            <a:ext cx="6840759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1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확률변수의 </a:t>
            </a:r>
            <a:r>
              <a:rPr lang="ko-KR" altLang="en-US" dirty="0" err="1" smtClean="0"/>
              <a:t>표준편차식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분산의 제곱근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79502"/>
            <a:ext cx="2647950" cy="129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21088"/>
            <a:ext cx="42291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21163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589240"/>
            <a:ext cx="42386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공분산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공분산은</a:t>
            </a:r>
            <a:r>
              <a:rPr lang="ko-KR" altLang="en-US" dirty="0"/>
              <a:t> 두 확률변수의 상관관계를 나타내는 것이다</a:t>
            </a:r>
            <a:r>
              <a:rPr lang="en-US" altLang="ko-KR" dirty="0"/>
              <a:t>. </a:t>
            </a:r>
            <a:r>
              <a:rPr lang="ko-KR" altLang="en-US" dirty="0"/>
              <a:t>만약 두 확률 </a:t>
            </a:r>
            <a:r>
              <a:rPr lang="ko-KR" altLang="en-US" dirty="0" err="1"/>
              <a:t>변수중</a:t>
            </a:r>
            <a:r>
              <a:rPr lang="ko-KR" altLang="en-US" dirty="0"/>
              <a:t> 하나의 변수 값이 상승하는 경향을 보일 때</a:t>
            </a:r>
            <a:r>
              <a:rPr lang="en-US" altLang="ko-KR" dirty="0"/>
              <a:t>, </a:t>
            </a:r>
            <a:r>
              <a:rPr lang="ko-KR" altLang="en-US" dirty="0"/>
              <a:t>다른 확률변수 값도 상승하는 상관관계에 있다면</a:t>
            </a:r>
            <a:r>
              <a:rPr lang="en-US" altLang="ko-KR" dirty="0"/>
              <a:t>, </a:t>
            </a:r>
            <a:r>
              <a:rPr lang="ko-KR" altLang="en-US" dirty="0" err="1"/>
              <a:t>공분산의</a:t>
            </a:r>
            <a:r>
              <a:rPr lang="ko-KR" altLang="en-US" dirty="0"/>
              <a:t> 값은 양수가 된다</a:t>
            </a:r>
            <a:r>
              <a:rPr lang="en-US" altLang="ko-KR" dirty="0"/>
              <a:t>. </a:t>
            </a:r>
            <a:r>
              <a:rPr lang="ko-KR" altLang="en-US" dirty="0"/>
              <a:t>반대로 두 개의 확률 </a:t>
            </a:r>
            <a:r>
              <a:rPr lang="ko-KR" altLang="en-US" dirty="0" err="1"/>
              <a:t>변수중</a:t>
            </a:r>
            <a:r>
              <a:rPr lang="ko-KR" altLang="en-US" dirty="0"/>
              <a:t> 하나의 변수 값이 상승하는 경향을 보일 때</a:t>
            </a:r>
            <a:r>
              <a:rPr lang="en-US" altLang="ko-KR" dirty="0"/>
              <a:t>, </a:t>
            </a:r>
            <a:r>
              <a:rPr lang="ko-KR" altLang="en-US" dirty="0"/>
              <a:t>다른 확률변수 값이 하강하는 경향을 보인다면 </a:t>
            </a:r>
            <a:r>
              <a:rPr lang="ko-KR" altLang="en-US" dirty="0" err="1"/>
              <a:t>공분산의</a:t>
            </a:r>
            <a:r>
              <a:rPr lang="ko-KR" altLang="en-US" dirty="0"/>
              <a:t> 값은 음수가 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공분산이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가까우면 상관관계가 적다는 것을 의미한다</a:t>
            </a:r>
            <a:r>
              <a:rPr lang="en-US" altLang="ko-KR" dirty="0"/>
              <a:t>. </a:t>
            </a:r>
            <a:r>
              <a:rPr lang="en-US" altLang="ko-KR" i="1" dirty="0"/>
              <a:t>Xi</a:t>
            </a:r>
            <a:r>
              <a:rPr lang="ko-KR" altLang="en-US" dirty="0"/>
              <a:t>와 </a:t>
            </a:r>
            <a:r>
              <a:rPr lang="en-US" altLang="ko-KR" i="1" dirty="0" err="1"/>
              <a:t>Xj</a:t>
            </a:r>
            <a:r>
              <a:rPr lang="ko-KR" altLang="en-US" dirty="0"/>
              <a:t>의 </a:t>
            </a:r>
            <a:r>
              <a:rPr lang="ko-KR" altLang="en-US" dirty="0" err="1"/>
              <a:t>공분산</a:t>
            </a:r>
            <a:r>
              <a:rPr lang="ko-KR" altLang="en-US" dirty="0"/>
              <a:t> </a:t>
            </a:r>
            <a:r>
              <a:rPr lang="en-US" altLang="ko-KR" i="1" dirty="0" err="1"/>
              <a:t>σij</a:t>
            </a:r>
            <a:r>
              <a:rPr lang="ko-KR" altLang="en-US" dirty="0"/>
              <a:t> </a:t>
            </a:r>
            <a:r>
              <a:rPr lang="en-US" altLang="ko-KR" dirty="0"/>
              <a:t>= 0 </a:t>
            </a:r>
            <a:r>
              <a:rPr lang="ko-KR" altLang="en-US" dirty="0"/>
              <a:t>이면 </a:t>
            </a:r>
            <a:r>
              <a:rPr lang="en-US" altLang="ko-KR" i="1" dirty="0"/>
              <a:t>Xi</a:t>
            </a:r>
            <a:r>
              <a:rPr lang="ko-KR" altLang="en-US" dirty="0"/>
              <a:t>와 </a:t>
            </a:r>
            <a:r>
              <a:rPr lang="en-US" altLang="ko-KR" i="1" dirty="0" err="1"/>
              <a:t>Xj</a:t>
            </a:r>
            <a:r>
              <a:rPr lang="ko-KR" altLang="en-US" dirty="0"/>
              <a:t>는 독립이다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공분산은</a:t>
            </a:r>
            <a:r>
              <a:rPr lang="ko-KR" altLang="en-US" dirty="0"/>
              <a:t> 하나의 사건에 대하여 발생하는 두 확률변수의 각 </a:t>
            </a:r>
            <a:r>
              <a:rPr lang="ko-KR" altLang="en-US" dirty="0" err="1"/>
              <a:t>기대값과의</a:t>
            </a:r>
            <a:r>
              <a:rPr lang="ko-KR" altLang="en-US" dirty="0"/>
              <a:t> 차이를 곱한 것들의 합이라고 보면 된다</a:t>
            </a:r>
            <a:r>
              <a:rPr lang="en-US" altLang="ko-KR" dirty="0"/>
              <a:t>.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430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5" y="3645024"/>
            <a:ext cx="676875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급수간의 계산을 위해 필요한 산식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16016" y="299924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배분의 가능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4355976" y="2794075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6016" y="55280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n-US" altLang="ko-KR" dirty="0" smtClean="0">
                <a:solidFill>
                  <a:schemeClr val="tx1"/>
                </a:solidFill>
              </a:rPr>
              <a:t>n</a:t>
            </a:r>
            <a:r>
              <a:rPr lang="ko-KR" altLang="en-US" dirty="0" smtClean="0">
                <a:solidFill>
                  <a:schemeClr val="tx1"/>
                </a:solidFill>
              </a:rPr>
              <a:t>번 덧셈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2619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4" y="4149080"/>
            <a:ext cx="2581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6" y="5484170"/>
            <a:ext cx="2438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84373" y="423042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l-GR" altLang="ko-KR" dirty="0" smtClean="0">
                <a:solidFill>
                  <a:schemeClr val="tx1"/>
                </a:solidFill>
              </a:rPr>
              <a:t>Σ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밖으로 배출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06500"/>
            <a:ext cx="187792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01" y="6237312"/>
            <a:ext cx="1666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24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 smtClean="0"/>
              <a:t> </a:t>
            </a:r>
            <a:r>
              <a:rPr lang="ko-KR" altLang="en-US" dirty="0" smtClean="0"/>
              <a:t>특</a:t>
            </a:r>
            <a:r>
              <a:rPr lang="ko-KR" altLang="en-US" dirty="0"/>
              <a:t>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공분산의</a:t>
            </a:r>
            <a:r>
              <a:rPr lang="ko-KR" altLang="en-US" dirty="0" smtClean="0"/>
              <a:t> 특징</a:t>
            </a:r>
            <a:r>
              <a:rPr lang="en-US" altLang="ko-KR" dirty="0"/>
              <a:t>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pic>
        <p:nvPicPr>
          <p:cNvPr id="430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01008"/>
            <a:ext cx="70199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22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공분산의</a:t>
            </a:r>
            <a:r>
              <a:rPr lang="ko-KR" altLang="en-US" dirty="0" smtClean="0"/>
              <a:t> 연산법칙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771775"/>
            <a:ext cx="72580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70" y="2428875"/>
            <a:ext cx="7143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086225"/>
            <a:ext cx="66008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5373216"/>
            <a:ext cx="39528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5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통계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7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통계학</a:t>
            </a:r>
            <a:r>
              <a:rPr lang="en-US" altLang="ko-KR" dirty="0"/>
              <a:t>(</a:t>
            </a:r>
            <a:r>
              <a:rPr lang="ko-KR" altLang="en-US" dirty="0"/>
              <a:t>統計學</a:t>
            </a:r>
            <a:r>
              <a:rPr lang="en-US" altLang="ko-KR" dirty="0"/>
              <a:t>, </a:t>
            </a:r>
            <a:r>
              <a:rPr lang="en-US" altLang="ko-KR" dirty="0" smtClean="0"/>
              <a:t>statistics</a:t>
            </a:r>
            <a:r>
              <a:rPr lang="en-US" altLang="ko-KR" dirty="0"/>
              <a:t>)</a:t>
            </a:r>
            <a:r>
              <a:rPr lang="ko-KR" altLang="en-US" dirty="0"/>
              <a:t>은 수량적 비교를 기초로 하여</a:t>
            </a:r>
            <a:r>
              <a:rPr lang="en-US" altLang="ko-KR" dirty="0"/>
              <a:t>, </a:t>
            </a:r>
            <a:r>
              <a:rPr lang="ko-KR" altLang="en-US" dirty="0"/>
              <a:t>많은 사실을 통계적으로 관찰하고 처리하는 방법을 연구하는 학문이다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8"/>
            <a:ext cx="5184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7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기술통계학</a:t>
            </a:r>
            <a:r>
              <a:rPr lang="en-US" altLang="ko-KR" dirty="0" smtClean="0"/>
              <a:t>(descriptive statistics)</a:t>
            </a:r>
            <a:r>
              <a:rPr lang="ko-KR" altLang="en-US" dirty="0" smtClean="0"/>
              <a:t>는 모집단 전체 혹은 표본으로부터 얻은 데이터에 대한 숫자 요약</a:t>
            </a:r>
            <a:r>
              <a:rPr lang="en-US" altLang="ko-KR" dirty="0" smtClean="0"/>
              <a:t>9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ko-KR" altLang="en-US" dirty="0" err="1" smtClean="0"/>
              <a:t>그래표</a:t>
            </a:r>
            <a:r>
              <a:rPr lang="ko-KR" altLang="en-US" dirty="0" smtClean="0"/>
              <a:t> 요약을 통해 데이터가 가진 정보를 정리하는 이론이나 방법론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추론통계학</a:t>
            </a:r>
            <a:r>
              <a:rPr lang="en-US" altLang="ko-KR" dirty="0" smtClean="0"/>
              <a:t>(inferential statistics)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</a:t>
            </a:r>
            <a:r>
              <a:rPr lang="ko-KR" altLang="en-US" dirty="0" smtClean="0"/>
              <a:t>표본으로부터 얻은 정보를 이용해서 모집단의 특성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모수</a:t>
            </a:r>
            <a:r>
              <a:rPr lang="en-US" altLang="ko-KR" dirty="0" smtClean="0"/>
              <a:t>:parameter)</a:t>
            </a:r>
            <a:r>
              <a:rPr lang="ko-KR" altLang="en-US" dirty="0" smtClean="0"/>
              <a:t>을 추론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하거나 변수들간의 적절한 함수관계</a:t>
            </a:r>
            <a:r>
              <a:rPr lang="en-US" altLang="ko-KR" dirty="0" smtClean="0"/>
              <a:t>(modeling)</a:t>
            </a:r>
            <a:r>
              <a:rPr lang="ko-KR" altLang="en-US" dirty="0" smtClean="0"/>
              <a:t>의 진위 여부를 판단하는 일련의 과정에 관한 이론과 방법론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확률과 통계 비교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확률적 관점 </a:t>
            </a:r>
            <a:r>
              <a:rPr lang="en-US" altLang="ko-KR" dirty="0"/>
              <a:t>: </a:t>
            </a:r>
            <a:r>
              <a:rPr lang="ko-KR" altLang="en-US" dirty="0"/>
              <a:t>이미 알고 있는 모집단에서 어떤 사건이 일어날 확률에 관심이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통계적 관점 </a:t>
            </a:r>
            <a:r>
              <a:rPr lang="en-US" altLang="ko-KR" dirty="0"/>
              <a:t>: </a:t>
            </a:r>
            <a:r>
              <a:rPr lang="ko-KR" altLang="en-US" dirty="0"/>
              <a:t>표본에서 얻은 정보를 이용하여 미지의 모집단을 미루어 짐작하는 추론에 관심이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연구 목적이 설정되면 그에 맞는 통계적 가설이나 모형을 설정하고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 데이터 수집하여 정리하고 분석하여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가설 혹은 모형의 유의성을 </a:t>
            </a:r>
            <a:r>
              <a:rPr lang="ko-KR" altLang="en-US" dirty="0" err="1" smtClean="0"/>
              <a:t>검정하는게</a:t>
            </a:r>
            <a:r>
              <a:rPr lang="ko-KR" altLang="en-US" dirty="0" smtClean="0"/>
              <a:t> 통계 분석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3337328"/>
            <a:ext cx="6623050" cy="3116008"/>
            <a:chOff x="234950" y="1668019"/>
            <a:chExt cx="6623050" cy="5117434"/>
          </a:xfrm>
        </p:grpSpPr>
        <p:sp>
          <p:nvSpPr>
            <p:cNvPr id="7" name="AutoShape 2"/>
            <p:cNvSpPr>
              <a:spLocks noChangeArrowheads="1"/>
            </p:cNvSpPr>
            <p:nvPr/>
          </p:nvSpPr>
          <p:spPr bwMode="auto">
            <a:xfrm>
              <a:off x="5235129" y="5842182"/>
              <a:ext cx="1552549" cy="943271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857983" y="5842182"/>
              <a:ext cx="1337407" cy="943271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814638" y="5016057"/>
              <a:ext cx="1492250" cy="4549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3594100" y="1668019"/>
              <a:ext cx="181652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/>
                <a:t>통계 (</a:t>
              </a:r>
              <a:r>
                <a:rPr kumimoji="0" lang="en-US" altLang="ko-KR" sz="1200" b="1"/>
                <a:t>Statistics)</a:t>
              </a:r>
              <a:r>
                <a:rPr kumimoji="0" lang="ko-KR" altLang="en-US" sz="1200" b="1"/>
                <a:t>의 역할</a:t>
              </a: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794000" y="2882900"/>
              <a:ext cx="1277938" cy="1109663"/>
              <a:chOff x="3060" y="471"/>
              <a:chExt cx="1434" cy="807"/>
            </a:xfrm>
          </p:grpSpPr>
          <p:sp>
            <p:nvSpPr>
              <p:cNvPr id="62" name="Line 11"/>
              <p:cNvSpPr>
                <a:spLocks noChangeShapeType="1"/>
              </p:cNvSpPr>
              <p:nvPr/>
            </p:nvSpPr>
            <p:spPr bwMode="auto">
              <a:xfrm>
                <a:off x="3060" y="1278"/>
                <a:ext cx="14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69696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b="1"/>
              </a:p>
            </p:txBody>
          </p:sp>
          <p:grpSp>
            <p:nvGrpSpPr>
              <p:cNvPr id="63" name="Group 12"/>
              <p:cNvGrpSpPr>
                <a:grpSpLocks/>
              </p:cNvGrpSpPr>
              <p:nvPr/>
            </p:nvGrpSpPr>
            <p:grpSpPr bwMode="auto">
              <a:xfrm>
                <a:off x="3139" y="471"/>
                <a:ext cx="1355" cy="787"/>
                <a:chOff x="3145" y="483"/>
                <a:chExt cx="671" cy="901"/>
              </a:xfrm>
            </p:grpSpPr>
            <p:sp>
              <p:nvSpPr>
                <p:cNvPr id="64" name="Freeform 13"/>
                <p:cNvSpPr>
                  <a:spLocks/>
                </p:cNvSpPr>
                <p:nvPr/>
              </p:nvSpPr>
              <p:spPr bwMode="auto">
                <a:xfrm>
                  <a:off x="3145" y="1289"/>
                  <a:ext cx="66" cy="95"/>
                </a:xfrm>
                <a:custGeom>
                  <a:avLst/>
                  <a:gdLst>
                    <a:gd name="T0" fmla="*/ 0 w 66"/>
                    <a:gd name="T1" fmla="*/ 94 h 95"/>
                    <a:gd name="T2" fmla="*/ 36 w 66"/>
                    <a:gd name="T3" fmla="*/ 67 h 95"/>
                    <a:gd name="T4" fmla="*/ 51 w 66"/>
                    <a:gd name="T5" fmla="*/ 36 h 95"/>
                    <a:gd name="T6" fmla="*/ 65 w 66"/>
                    <a:gd name="T7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95">
                      <a:moveTo>
                        <a:pt x="0" y="94"/>
                      </a:moveTo>
                      <a:lnTo>
                        <a:pt x="36" y="67"/>
                      </a:lnTo>
                      <a:lnTo>
                        <a:pt x="51" y="36"/>
                      </a:lnTo>
                      <a:lnTo>
                        <a:pt x="65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5" name="Freeform 14"/>
                <p:cNvSpPr>
                  <a:spLocks/>
                </p:cNvSpPr>
                <p:nvPr/>
              </p:nvSpPr>
              <p:spPr bwMode="auto">
                <a:xfrm>
                  <a:off x="3210" y="1181"/>
                  <a:ext cx="38" cy="109"/>
                </a:xfrm>
                <a:custGeom>
                  <a:avLst/>
                  <a:gdLst>
                    <a:gd name="T0" fmla="*/ 0 w 38"/>
                    <a:gd name="T1" fmla="*/ 108 h 109"/>
                    <a:gd name="T2" fmla="*/ 19 w 38"/>
                    <a:gd name="T3" fmla="*/ 58 h 109"/>
                    <a:gd name="T4" fmla="*/ 37 w 38"/>
                    <a:gd name="T5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09">
                      <a:moveTo>
                        <a:pt x="0" y="108"/>
                      </a:moveTo>
                      <a:lnTo>
                        <a:pt x="19" y="58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6" name="Freeform 15"/>
                <p:cNvSpPr>
                  <a:spLocks/>
                </p:cNvSpPr>
                <p:nvPr/>
              </p:nvSpPr>
              <p:spPr bwMode="auto">
                <a:xfrm>
                  <a:off x="3247" y="1035"/>
                  <a:ext cx="39" cy="147"/>
                </a:xfrm>
                <a:custGeom>
                  <a:avLst/>
                  <a:gdLst>
                    <a:gd name="T0" fmla="*/ 0 w 39"/>
                    <a:gd name="T1" fmla="*/ 146 h 147"/>
                    <a:gd name="T2" fmla="*/ 10 w 39"/>
                    <a:gd name="T3" fmla="*/ 113 h 147"/>
                    <a:gd name="T4" fmla="*/ 19 w 39"/>
                    <a:gd name="T5" fmla="*/ 75 h 147"/>
                    <a:gd name="T6" fmla="*/ 38 w 39"/>
                    <a:gd name="T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147">
                      <a:moveTo>
                        <a:pt x="0" y="146"/>
                      </a:moveTo>
                      <a:lnTo>
                        <a:pt x="10" y="113"/>
                      </a:lnTo>
                      <a:lnTo>
                        <a:pt x="19" y="75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7" name="Freeform 16"/>
                <p:cNvSpPr>
                  <a:spLocks/>
                </p:cNvSpPr>
                <p:nvPr/>
              </p:nvSpPr>
              <p:spPr bwMode="auto">
                <a:xfrm>
                  <a:off x="3285" y="874"/>
                  <a:ext cx="33" cy="162"/>
                </a:xfrm>
                <a:custGeom>
                  <a:avLst/>
                  <a:gdLst>
                    <a:gd name="T0" fmla="*/ 0 w 33"/>
                    <a:gd name="T1" fmla="*/ 161 h 162"/>
                    <a:gd name="T2" fmla="*/ 14 w 33"/>
                    <a:gd name="T3" fmla="*/ 83 h 162"/>
                    <a:gd name="T4" fmla="*/ 32 w 33"/>
                    <a:gd name="T5" fmla="*/ 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2">
                      <a:moveTo>
                        <a:pt x="0" y="161"/>
                      </a:moveTo>
                      <a:lnTo>
                        <a:pt x="14" y="83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8" name="Freeform 17"/>
                <p:cNvSpPr>
                  <a:spLocks/>
                </p:cNvSpPr>
                <p:nvPr/>
              </p:nvSpPr>
              <p:spPr bwMode="auto">
                <a:xfrm>
                  <a:off x="3317" y="716"/>
                  <a:ext cx="38" cy="159"/>
                </a:xfrm>
                <a:custGeom>
                  <a:avLst/>
                  <a:gdLst>
                    <a:gd name="T0" fmla="*/ 0 w 38"/>
                    <a:gd name="T1" fmla="*/ 158 h 159"/>
                    <a:gd name="T2" fmla="*/ 19 w 38"/>
                    <a:gd name="T3" fmla="*/ 79 h 159"/>
                    <a:gd name="T4" fmla="*/ 37 w 38"/>
                    <a:gd name="T5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59">
                      <a:moveTo>
                        <a:pt x="0" y="158"/>
                      </a:moveTo>
                      <a:lnTo>
                        <a:pt x="19" y="79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9" name="Freeform 18"/>
                <p:cNvSpPr>
                  <a:spLocks/>
                </p:cNvSpPr>
                <p:nvPr/>
              </p:nvSpPr>
              <p:spPr bwMode="auto">
                <a:xfrm>
                  <a:off x="3354" y="583"/>
                  <a:ext cx="34" cy="134"/>
                </a:xfrm>
                <a:custGeom>
                  <a:avLst/>
                  <a:gdLst>
                    <a:gd name="T0" fmla="*/ 0 w 34"/>
                    <a:gd name="T1" fmla="*/ 133 h 134"/>
                    <a:gd name="T2" fmla="*/ 14 w 34"/>
                    <a:gd name="T3" fmla="*/ 62 h 134"/>
                    <a:gd name="T4" fmla="*/ 24 w 34"/>
                    <a:gd name="T5" fmla="*/ 29 h 134"/>
                    <a:gd name="T6" fmla="*/ 33 w 34"/>
                    <a:gd name="T7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34">
                      <a:moveTo>
                        <a:pt x="0" y="133"/>
                      </a:moveTo>
                      <a:lnTo>
                        <a:pt x="14" y="62"/>
                      </a:lnTo>
                      <a:lnTo>
                        <a:pt x="24" y="29"/>
                      </a:lnTo>
                      <a:lnTo>
                        <a:pt x="3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0" name="Freeform 19"/>
                <p:cNvSpPr>
                  <a:spLocks/>
                </p:cNvSpPr>
                <p:nvPr/>
              </p:nvSpPr>
              <p:spPr bwMode="auto">
                <a:xfrm>
                  <a:off x="3387" y="499"/>
                  <a:ext cx="38" cy="85"/>
                </a:xfrm>
                <a:custGeom>
                  <a:avLst/>
                  <a:gdLst>
                    <a:gd name="T0" fmla="*/ 0 w 38"/>
                    <a:gd name="T1" fmla="*/ 84 h 85"/>
                    <a:gd name="T2" fmla="*/ 9 w 38"/>
                    <a:gd name="T3" fmla="*/ 59 h 85"/>
                    <a:gd name="T4" fmla="*/ 19 w 38"/>
                    <a:gd name="T5" fmla="*/ 34 h 85"/>
                    <a:gd name="T6" fmla="*/ 28 w 38"/>
                    <a:gd name="T7" fmla="*/ 17 h 85"/>
                    <a:gd name="T8" fmla="*/ 37 w 38"/>
                    <a:gd name="T9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85">
                      <a:moveTo>
                        <a:pt x="0" y="84"/>
                      </a:moveTo>
                      <a:lnTo>
                        <a:pt x="9" y="59"/>
                      </a:lnTo>
                      <a:lnTo>
                        <a:pt x="19" y="34"/>
                      </a:lnTo>
                      <a:lnTo>
                        <a:pt x="28" y="17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1" name="Freeform 20"/>
                <p:cNvSpPr>
                  <a:spLocks/>
                </p:cNvSpPr>
                <p:nvPr/>
              </p:nvSpPr>
              <p:spPr bwMode="auto">
                <a:xfrm>
                  <a:off x="3424" y="483"/>
                  <a:ext cx="38" cy="17"/>
                </a:xfrm>
                <a:custGeom>
                  <a:avLst/>
                  <a:gdLst>
                    <a:gd name="T0" fmla="*/ 0 w 38"/>
                    <a:gd name="T1" fmla="*/ 16 h 17"/>
                    <a:gd name="T2" fmla="*/ 9 w 38"/>
                    <a:gd name="T3" fmla="*/ 8 h 17"/>
                    <a:gd name="T4" fmla="*/ 19 w 38"/>
                    <a:gd name="T5" fmla="*/ 0 h 17"/>
                    <a:gd name="T6" fmla="*/ 28 w 38"/>
                    <a:gd name="T7" fmla="*/ 0 h 17"/>
                    <a:gd name="T8" fmla="*/ 37 w 38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7">
                      <a:moveTo>
                        <a:pt x="0" y="16"/>
                      </a:moveTo>
                      <a:lnTo>
                        <a:pt x="9" y="8"/>
                      </a:lnTo>
                      <a:lnTo>
                        <a:pt x="19" y="0"/>
                      </a:lnTo>
                      <a:lnTo>
                        <a:pt x="28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2" name="Freeform 21"/>
                <p:cNvSpPr>
                  <a:spLocks/>
                </p:cNvSpPr>
                <p:nvPr/>
              </p:nvSpPr>
              <p:spPr bwMode="auto">
                <a:xfrm>
                  <a:off x="3461" y="483"/>
                  <a:ext cx="34" cy="55"/>
                </a:xfrm>
                <a:custGeom>
                  <a:avLst/>
                  <a:gdLst>
                    <a:gd name="T0" fmla="*/ 0 w 34"/>
                    <a:gd name="T1" fmla="*/ 0 h 55"/>
                    <a:gd name="T2" fmla="*/ 9 w 34"/>
                    <a:gd name="T3" fmla="*/ 8 h 55"/>
                    <a:gd name="T4" fmla="*/ 14 w 34"/>
                    <a:gd name="T5" fmla="*/ 21 h 55"/>
                    <a:gd name="T6" fmla="*/ 24 w 34"/>
                    <a:gd name="T7" fmla="*/ 33 h 55"/>
                    <a:gd name="T8" fmla="*/ 33 w 34"/>
                    <a:gd name="T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5">
                      <a:moveTo>
                        <a:pt x="0" y="0"/>
                      </a:moveTo>
                      <a:lnTo>
                        <a:pt x="9" y="8"/>
                      </a:lnTo>
                      <a:lnTo>
                        <a:pt x="14" y="21"/>
                      </a:lnTo>
                      <a:lnTo>
                        <a:pt x="24" y="33"/>
                      </a:lnTo>
                      <a:lnTo>
                        <a:pt x="33" y="54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3" name="Freeform 22"/>
                <p:cNvSpPr>
                  <a:spLocks/>
                </p:cNvSpPr>
                <p:nvPr/>
              </p:nvSpPr>
              <p:spPr bwMode="auto">
                <a:xfrm>
                  <a:off x="3494" y="537"/>
                  <a:ext cx="38" cy="109"/>
                </a:xfrm>
                <a:custGeom>
                  <a:avLst/>
                  <a:gdLst>
                    <a:gd name="T0" fmla="*/ 0 w 38"/>
                    <a:gd name="T1" fmla="*/ 0 h 109"/>
                    <a:gd name="T2" fmla="*/ 9 w 38"/>
                    <a:gd name="T3" fmla="*/ 21 h 109"/>
                    <a:gd name="T4" fmla="*/ 19 w 38"/>
                    <a:gd name="T5" fmla="*/ 50 h 109"/>
                    <a:gd name="T6" fmla="*/ 37 w 38"/>
                    <a:gd name="T7" fmla="*/ 10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09">
                      <a:moveTo>
                        <a:pt x="0" y="0"/>
                      </a:moveTo>
                      <a:lnTo>
                        <a:pt x="9" y="21"/>
                      </a:lnTo>
                      <a:lnTo>
                        <a:pt x="19" y="50"/>
                      </a:lnTo>
                      <a:lnTo>
                        <a:pt x="37" y="108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4" name="Freeform 23"/>
                <p:cNvSpPr>
                  <a:spLocks/>
                </p:cNvSpPr>
                <p:nvPr/>
              </p:nvSpPr>
              <p:spPr bwMode="auto">
                <a:xfrm>
                  <a:off x="3531" y="645"/>
                  <a:ext cx="39" cy="151"/>
                </a:xfrm>
                <a:custGeom>
                  <a:avLst/>
                  <a:gdLst>
                    <a:gd name="T0" fmla="*/ 0 w 39"/>
                    <a:gd name="T1" fmla="*/ 0 h 151"/>
                    <a:gd name="T2" fmla="*/ 10 w 39"/>
                    <a:gd name="T3" fmla="*/ 33 h 151"/>
                    <a:gd name="T4" fmla="*/ 19 w 39"/>
                    <a:gd name="T5" fmla="*/ 71 h 151"/>
                    <a:gd name="T6" fmla="*/ 38 w 39"/>
                    <a:gd name="T7" fmla="*/ 15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151">
                      <a:moveTo>
                        <a:pt x="0" y="0"/>
                      </a:moveTo>
                      <a:lnTo>
                        <a:pt x="10" y="33"/>
                      </a:lnTo>
                      <a:lnTo>
                        <a:pt x="19" y="71"/>
                      </a:lnTo>
                      <a:lnTo>
                        <a:pt x="38" y="15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5" name="Freeform 24"/>
                <p:cNvSpPr>
                  <a:spLocks/>
                </p:cNvSpPr>
                <p:nvPr/>
              </p:nvSpPr>
              <p:spPr bwMode="auto">
                <a:xfrm>
                  <a:off x="3569" y="795"/>
                  <a:ext cx="33" cy="154"/>
                </a:xfrm>
                <a:custGeom>
                  <a:avLst/>
                  <a:gdLst>
                    <a:gd name="T0" fmla="*/ 0 w 33"/>
                    <a:gd name="T1" fmla="*/ 0 h 154"/>
                    <a:gd name="T2" fmla="*/ 14 w 33"/>
                    <a:gd name="T3" fmla="*/ 79 h 154"/>
                    <a:gd name="T4" fmla="*/ 32 w 33"/>
                    <a:gd name="T5" fmla="*/ 15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54">
                      <a:moveTo>
                        <a:pt x="0" y="0"/>
                      </a:moveTo>
                      <a:lnTo>
                        <a:pt x="14" y="79"/>
                      </a:lnTo>
                      <a:lnTo>
                        <a:pt x="32" y="153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6" name="Freeform 25"/>
                <p:cNvSpPr>
                  <a:spLocks/>
                </p:cNvSpPr>
                <p:nvPr/>
              </p:nvSpPr>
              <p:spPr bwMode="auto">
                <a:xfrm>
                  <a:off x="3601" y="948"/>
                  <a:ext cx="38" cy="142"/>
                </a:xfrm>
                <a:custGeom>
                  <a:avLst/>
                  <a:gdLst>
                    <a:gd name="T0" fmla="*/ 0 w 38"/>
                    <a:gd name="T1" fmla="*/ 0 h 142"/>
                    <a:gd name="T2" fmla="*/ 19 w 38"/>
                    <a:gd name="T3" fmla="*/ 74 h 142"/>
                    <a:gd name="T4" fmla="*/ 37 w 38"/>
                    <a:gd name="T5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42">
                      <a:moveTo>
                        <a:pt x="0" y="0"/>
                      </a:moveTo>
                      <a:lnTo>
                        <a:pt x="19" y="74"/>
                      </a:lnTo>
                      <a:lnTo>
                        <a:pt x="37" y="141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7" name="Freeform 26"/>
                <p:cNvSpPr>
                  <a:spLocks/>
                </p:cNvSpPr>
                <p:nvPr/>
              </p:nvSpPr>
              <p:spPr bwMode="auto">
                <a:xfrm>
                  <a:off x="3638" y="1089"/>
                  <a:ext cx="34" cy="113"/>
                </a:xfrm>
                <a:custGeom>
                  <a:avLst/>
                  <a:gdLst>
                    <a:gd name="T0" fmla="*/ 0 w 34"/>
                    <a:gd name="T1" fmla="*/ 0 h 113"/>
                    <a:gd name="T2" fmla="*/ 14 w 34"/>
                    <a:gd name="T3" fmla="*/ 58 h 113"/>
                    <a:gd name="T4" fmla="*/ 33 w 34"/>
                    <a:gd name="T5" fmla="*/ 11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113">
                      <a:moveTo>
                        <a:pt x="0" y="0"/>
                      </a:moveTo>
                      <a:lnTo>
                        <a:pt x="14" y="58"/>
                      </a:lnTo>
                      <a:lnTo>
                        <a:pt x="33" y="11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8" name="Freeform 27"/>
                <p:cNvSpPr>
                  <a:spLocks/>
                </p:cNvSpPr>
                <p:nvPr/>
              </p:nvSpPr>
              <p:spPr bwMode="auto">
                <a:xfrm>
                  <a:off x="3671" y="1201"/>
                  <a:ext cx="38" cy="80"/>
                </a:xfrm>
                <a:custGeom>
                  <a:avLst/>
                  <a:gdLst>
                    <a:gd name="T0" fmla="*/ 0 w 38"/>
                    <a:gd name="T1" fmla="*/ 0 h 80"/>
                    <a:gd name="T2" fmla="*/ 19 w 38"/>
                    <a:gd name="T3" fmla="*/ 42 h 80"/>
                    <a:gd name="T4" fmla="*/ 37 w 38"/>
                    <a:gd name="T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80">
                      <a:moveTo>
                        <a:pt x="0" y="0"/>
                      </a:moveTo>
                      <a:lnTo>
                        <a:pt x="19" y="42"/>
                      </a:lnTo>
                      <a:lnTo>
                        <a:pt x="37" y="7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9" name="Freeform 28"/>
                <p:cNvSpPr>
                  <a:spLocks/>
                </p:cNvSpPr>
                <p:nvPr/>
              </p:nvSpPr>
              <p:spPr bwMode="auto">
                <a:xfrm>
                  <a:off x="3708" y="1280"/>
                  <a:ext cx="38" cy="51"/>
                </a:xfrm>
                <a:custGeom>
                  <a:avLst/>
                  <a:gdLst>
                    <a:gd name="T0" fmla="*/ 0 w 38"/>
                    <a:gd name="T1" fmla="*/ 0 h 51"/>
                    <a:gd name="T2" fmla="*/ 19 w 38"/>
                    <a:gd name="T3" fmla="*/ 29 h 51"/>
                    <a:gd name="T4" fmla="*/ 37 w 38"/>
                    <a:gd name="T5" fmla="*/ 5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51">
                      <a:moveTo>
                        <a:pt x="0" y="0"/>
                      </a:moveTo>
                      <a:lnTo>
                        <a:pt x="19" y="29"/>
                      </a:lnTo>
                      <a:lnTo>
                        <a:pt x="37" y="5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80" name="Freeform 29"/>
                <p:cNvSpPr>
                  <a:spLocks/>
                </p:cNvSpPr>
                <p:nvPr/>
              </p:nvSpPr>
              <p:spPr bwMode="auto">
                <a:xfrm>
                  <a:off x="3745" y="1330"/>
                  <a:ext cx="34" cy="30"/>
                </a:xfrm>
                <a:custGeom>
                  <a:avLst/>
                  <a:gdLst>
                    <a:gd name="T0" fmla="*/ 0 w 34"/>
                    <a:gd name="T1" fmla="*/ 0 h 30"/>
                    <a:gd name="T2" fmla="*/ 14 w 34"/>
                    <a:gd name="T3" fmla="*/ 17 h 30"/>
                    <a:gd name="T4" fmla="*/ 33 w 34"/>
                    <a:gd name="T5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30">
                      <a:moveTo>
                        <a:pt x="0" y="0"/>
                      </a:moveTo>
                      <a:lnTo>
                        <a:pt x="14" y="17"/>
                      </a:lnTo>
                      <a:lnTo>
                        <a:pt x="33" y="2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81" name="Freeform 30"/>
                <p:cNvSpPr>
                  <a:spLocks/>
                </p:cNvSpPr>
                <p:nvPr/>
              </p:nvSpPr>
              <p:spPr bwMode="auto">
                <a:xfrm>
                  <a:off x="3778" y="1359"/>
                  <a:ext cx="38" cy="17"/>
                </a:xfrm>
                <a:custGeom>
                  <a:avLst/>
                  <a:gdLst>
                    <a:gd name="T0" fmla="*/ 0 w 38"/>
                    <a:gd name="T1" fmla="*/ 0 h 17"/>
                    <a:gd name="T2" fmla="*/ 19 w 38"/>
                    <a:gd name="T3" fmla="*/ 11 h 17"/>
                    <a:gd name="T4" fmla="*/ 37 w 38"/>
                    <a:gd name="T5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7">
                      <a:moveTo>
                        <a:pt x="0" y="0"/>
                      </a:moveTo>
                      <a:lnTo>
                        <a:pt x="19" y="11"/>
                      </a:lnTo>
                      <a:lnTo>
                        <a:pt x="37" y="1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</p:grpSp>
        </p:grpSp>
        <p:sp>
          <p:nvSpPr>
            <p:cNvPr id="12" name="Oval 31"/>
            <p:cNvSpPr>
              <a:spLocks noChangeArrowheads="1"/>
            </p:cNvSpPr>
            <p:nvPr/>
          </p:nvSpPr>
          <p:spPr bwMode="auto">
            <a:xfrm>
              <a:off x="2538413" y="2519363"/>
              <a:ext cx="1768475" cy="198913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13" name="Text Box 32"/>
            <p:cNvSpPr txBox="1">
              <a:spLocks noChangeArrowheads="1"/>
            </p:cNvSpPr>
            <p:nvPr/>
          </p:nvSpPr>
          <p:spPr bwMode="auto">
            <a:xfrm>
              <a:off x="3089959" y="2514601"/>
              <a:ext cx="646331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 eaLnBrk="0" latinLnBrk="0" hangingPunct="0"/>
              <a:r>
                <a:rPr kumimoji="0" lang="ko-KR" altLang="en-US" sz="1200" b="1">
                  <a:solidFill>
                    <a:srgbClr val="000000"/>
                  </a:solidFill>
                </a:rPr>
                <a:t>모집단</a:t>
              </a:r>
            </a:p>
          </p:txBody>
        </p:sp>
        <p:graphicFrame>
          <p:nvGraphicFramePr>
            <p:cNvPr id="1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1672837"/>
                </p:ext>
              </p:extLst>
            </p:nvPr>
          </p:nvGraphicFramePr>
          <p:xfrm>
            <a:off x="3171825" y="3381375"/>
            <a:ext cx="496888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0" name="수식" r:id="rId3" imgW="482400" imgH="203040" progId="Equation.3">
                    <p:embed/>
                  </p:oleObj>
                </mc:Choice>
                <mc:Fallback>
                  <p:oleObj name="수식" r:id="rId3" imgW="482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825" y="3381375"/>
                          <a:ext cx="496888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34"/>
            <p:cNvSpPr>
              <a:spLocks noChangeArrowheads="1"/>
            </p:cNvSpPr>
            <p:nvPr/>
          </p:nvSpPr>
          <p:spPr bwMode="auto">
            <a:xfrm>
              <a:off x="5614988" y="2808288"/>
              <a:ext cx="619125" cy="1292225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16" name="Text Box 35"/>
            <p:cNvSpPr txBox="1">
              <a:spLocks noChangeArrowheads="1"/>
            </p:cNvSpPr>
            <p:nvPr/>
          </p:nvSpPr>
          <p:spPr bwMode="auto">
            <a:xfrm>
              <a:off x="5764054" y="2482850"/>
              <a:ext cx="49244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 eaLnBrk="0" latinLnBrk="0" hangingPunct="0"/>
              <a:r>
                <a:rPr kumimoji="0" lang="ko-KR" altLang="en-US" sz="1200" b="1">
                  <a:solidFill>
                    <a:srgbClr val="000000"/>
                  </a:solidFill>
                </a:rPr>
                <a:t>표본</a:t>
              </a:r>
            </a:p>
          </p:txBody>
        </p:sp>
        <p:graphicFrame>
          <p:nvGraphicFramePr>
            <p:cNvPr id="1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3865130"/>
                </p:ext>
              </p:extLst>
            </p:nvPr>
          </p:nvGraphicFramePr>
          <p:xfrm>
            <a:off x="4832350" y="2924175"/>
            <a:ext cx="207963" cy="22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1" name="수식" r:id="rId5" imgW="203040" imgH="215640" progId="Equation.3">
                    <p:embed/>
                  </p:oleObj>
                </mc:Choice>
                <mc:Fallback>
                  <p:oleObj name="수식" r:id="rId5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350" y="2924175"/>
                          <a:ext cx="207963" cy="223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606616"/>
                </p:ext>
              </p:extLst>
            </p:nvPr>
          </p:nvGraphicFramePr>
          <p:xfrm>
            <a:off x="4826000" y="3201988"/>
            <a:ext cx="220663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2" name="수식" r:id="rId7" imgW="215640" imgH="215640" progId="Equation.3">
                    <p:embed/>
                  </p:oleObj>
                </mc:Choice>
                <mc:Fallback>
                  <p:oleObj name="수식" r:id="rId7" imgW="215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6000" y="3201988"/>
                          <a:ext cx="220663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939424"/>
                </p:ext>
              </p:extLst>
            </p:nvPr>
          </p:nvGraphicFramePr>
          <p:xfrm>
            <a:off x="4826000" y="3762375"/>
            <a:ext cx="220663" cy="23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3" name="수식" r:id="rId9" imgW="215640" imgH="228600" progId="Equation.3">
                    <p:embed/>
                  </p:oleObj>
                </mc:Choice>
                <mc:Fallback>
                  <p:oleObj name="수식" r:id="rId9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6000" y="3762375"/>
                          <a:ext cx="220663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914775" y="3036888"/>
              <a:ext cx="884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1" name="Line 40"/>
            <p:cNvSpPr>
              <a:spLocks noChangeShapeType="1"/>
            </p:cNvSpPr>
            <p:nvPr/>
          </p:nvSpPr>
          <p:spPr bwMode="auto">
            <a:xfrm>
              <a:off x="4013200" y="3851275"/>
              <a:ext cx="8159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2" name="Line 41"/>
            <p:cNvSpPr>
              <a:spLocks noChangeShapeType="1"/>
            </p:cNvSpPr>
            <p:nvPr/>
          </p:nvSpPr>
          <p:spPr bwMode="auto">
            <a:xfrm>
              <a:off x="4022725" y="3295650"/>
              <a:ext cx="7858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3" name="Line 42"/>
            <p:cNvSpPr>
              <a:spLocks noChangeShapeType="1"/>
            </p:cNvSpPr>
            <p:nvPr/>
          </p:nvSpPr>
          <p:spPr bwMode="auto">
            <a:xfrm>
              <a:off x="5103813" y="3036888"/>
              <a:ext cx="677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5" name="Line 43"/>
            <p:cNvSpPr>
              <a:spLocks noChangeShapeType="1"/>
            </p:cNvSpPr>
            <p:nvPr/>
          </p:nvSpPr>
          <p:spPr bwMode="auto">
            <a:xfrm>
              <a:off x="5064125" y="3862388"/>
              <a:ext cx="7080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6" name="Line 44"/>
            <p:cNvSpPr>
              <a:spLocks noChangeShapeType="1"/>
            </p:cNvSpPr>
            <p:nvPr/>
          </p:nvSpPr>
          <p:spPr bwMode="auto">
            <a:xfrm>
              <a:off x="5113338" y="3314700"/>
              <a:ext cx="6588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graphicFrame>
          <p:nvGraphicFramePr>
            <p:cNvPr id="27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991773"/>
                </p:ext>
              </p:extLst>
            </p:nvPr>
          </p:nvGraphicFramePr>
          <p:xfrm>
            <a:off x="5861050" y="2913063"/>
            <a:ext cx="155575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4" name="수식" r:id="rId11" imgW="152280" imgH="215640" progId="Equation.3">
                    <p:embed/>
                  </p:oleObj>
                </mc:Choice>
                <mc:Fallback>
                  <p:oleObj name="수식" r:id="rId11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1050" y="2913063"/>
                          <a:ext cx="155575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1447199"/>
                </p:ext>
              </p:extLst>
            </p:nvPr>
          </p:nvGraphicFramePr>
          <p:xfrm>
            <a:off x="5864225" y="3182938"/>
            <a:ext cx="168275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5" name="수식" r:id="rId13" imgW="164880" imgH="215640" progId="Equation.3">
                    <p:embed/>
                  </p:oleObj>
                </mc:Choice>
                <mc:Fallback>
                  <p:oleObj name="수식" r:id="rId13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25" y="3182938"/>
                          <a:ext cx="168275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8693392"/>
                </p:ext>
              </p:extLst>
            </p:nvPr>
          </p:nvGraphicFramePr>
          <p:xfrm>
            <a:off x="5899150" y="3473450"/>
            <a:ext cx="77788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6" name="수식" r:id="rId15" imgW="75960" imgH="190440" progId="Equation.3">
                    <p:embed/>
                  </p:oleObj>
                </mc:Choice>
                <mc:Fallback>
                  <p:oleObj name="수식" r:id="rId15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9150" y="3473450"/>
                          <a:ext cx="77788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97416"/>
                </p:ext>
              </p:extLst>
            </p:nvPr>
          </p:nvGraphicFramePr>
          <p:xfrm>
            <a:off x="5867400" y="3722688"/>
            <a:ext cx="180975" cy="23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7" name="수식" r:id="rId17" imgW="177480" imgH="228600" progId="Equation.3">
                    <p:embed/>
                  </p:oleObj>
                </mc:Choice>
                <mc:Fallback>
                  <p:oleObj name="수식" r:id="rId17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3722688"/>
                          <a:ext cx="180975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1154115"/>
                </p:ext>
              </p:extLst>
            </p:nvPr>
          </p:nvGraphicFramePr>
          <p:xfrm>
            <a:off x="4906963" y="3484563"/>
            <a:ext cx="77787" cy="198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8" name="수식" r:id="rId19" imgW="75960" imgH="190440" progId="Equation.3">
                    <p:embed/>
                  </p:oleObj>
                </mc:Choice>
                <mc:Fallback>
                  <p:oleObj name="수식" r:id="rId19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6963" y="3484563"/>
                          <a:ext cx="77787" cy="198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2644186"/>
                </p:ext>
              </p:extLst>
            </p:nvPr>
          </p:nvGraphicFramePr>
          <p:xfrm>
            <a:off x="3452813" y="4500563"/>
            <a:ext cx="1271587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59" name="수식" r:id="rId20" imgW="1231560" imgH="253800" progId="Equation.3">
                    <p:embed/>
                  </p:oleObj>
                </mc:Choice>
                <mc:Fallback>
                  <p:oleObj name="수식" r:id="rId20" imgW="12315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813" y="4500563"/>
                          <a:ext cx="1271587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51"/>
            <p:cNvSpPr>
              <a:spLocks noChangeShapeType="1"/>
            </p:cNvSpPr>
            <p:nvPr/>
          </p:nvSpPr>
          <p:spPr bwMode="auto">
            <a:xfrm flipV="1">
              <a:off x="3403600" y="4310063"/>
              <a:ext cx="0" cy="7667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34" name="Text Box 52"/>
            <p:cNvSpPr txBox="1">
              <a:spLocks noChangeArrowheads="1"/>
            </p:cNvSpPr>
            <p:nvPr/>
          </p:nvSpPr>
          <p:spPr bwMode="auto">
            <a:xfrm>
              <a:off x="3906548" y="2150618"/>
              <a:ext cx="183255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데이터 수집 ; </a:t>
              </a:r>
              <a:r>
                <a:rPr kumimoji="0" lang="en-US" altLang="ko-KR" sz="1200" b="1"/>
                <a:t>sampling</a:t>
              </a:r>
            </a:p>
          </p:txBody>
        </p:sp>
        <p:sp>
          <p:nvSpPr>
            <p:cNvPr id="35" name="Text Box 53"/>
            <p:cNvSpPr txBox="1">
              <a:spLocks noChangeArrowheads="1"/>
            </p:cNvSpPr>
            <p:nvPr/>
          </p:nvSpPr>
          <p:spPr bwMode="auto">
            <a:xfrm>
              <a:off x="387350" y="2590800"/>
              <a:ext cx="697627" cy="404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ko-KR" altLang="en-US" sz="1000" b="1" dirty="0"/>
                <a:t>확률이론</a:t>
              </a:r>
            </a:p>
          </p:txBody>
        </p:sp>
        <p:sp>
          <p:nvSpPr>
            <p:cNvPr id="36" name="Text Box 54"/>
            <p:cNvSpPr txBox="1">
              <a:spLocks noChangeArrowheads="1"/>
            </p:cNvSpPr>
            <p:nvPr/>
          </p:nvSpPr>
          <p:spPr bwMode="auto">
            <a:xfrm>
              <a:off x="381000" y="2971802"/>
              <a:ext cx="697627" cy="909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ko-KR" altLang="en-US" sz="1000" b="1" dirty="0"/>
                <a:t>확률</a:t>
              </a:r>
            </a:p>
            <a:p>
              <a:pPr eaLnBrk="0" latinLnBrk="0" hangingPunct="0"/>
              <a:r>
                <a:rPr kumimoji="0" lang="ko-KR" altLang="en-US" sz="1000" b="1" dirty="0"/>
                <a:t>확률변수</a:t>
              </a:r>
            </a:p>
            <a:p>
              <a:pPr eaLnBrk="0" latinLnBrk="0" hangingPunct="0"/>
              <a:r>
                <a:rPr kumimoji="0" lang="ko-KR" altLang="en-US" sz="1000" b="1" dirty="0"/>
                <a:t>확률분포</a:t>
              </a:r>
            </a:p>
          </p:txBody>
        </p:sp>
        <p:sp>
          <p:nvSpPr>
            <p:cNvPr id="37" name="Line 55"/>
            <p:cNvSpPr>
              <a:spLocks noChangeShapeType="1"/>
            </p:cNvSpPr>
            <p:nvPr/>
          </p:nvSpPr>
          <p:spPr bwMode="auto">
            <a:xfrm>
              <a:off x="234950" y="2828925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38" name="Line 56"/>
            <p:cNvSpPr>
              <a:spLocks noChangeShapeType="1"/>
            </p:cNvSpPr>
            <p:nvPr/>
          </p:nvSpPr>
          <p:spPr bwMode="auto">
            <a:xfrm>
              <a:off x="1597025" y="283845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39" name="Line 57"/>
            <p:cNvSpPr>
              <a:spLocks noChangeShapeType="1"/>
            </p:cNvSpPr>
            <p:nvPr/>
          </p:nvSpPr>
          <p:spPr bwMode="auto">
            <a:xfrm>
              <a:off x="234950" y="3819525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0" name="Line 58"/>
            <p:cNvSpPr>
              <a:spLocks noChangeShapeType="1"/>
            </p:cNvSpPr>
            <p:nvPr/>
          </p:nvSpPr>
          <p:spPr bwMode="auto">
            <a:xfrm>
              <a:off x="234950" y="2828925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1" name="Line 59"/>
            <p:cNvSpPr>
              <a:spLocks noChangeShapeType="1"/>
            </p:cNvSpPr>
            <p:nvPr/>
          </p:nvSpPr>
          <p:spPr bwMode="auto">
            <a:xfrm>
              <a:off x="1444625" y="283845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2" name="Text Box 60"/>
            <p:cNvSpPr txBox="1">
              <a:spLocks noChangeArrowheads="1"/>
            </p:cNvSpPr>
            <p:nvPr/>
          </p:nvSpPr>
          <p:spPr bwMode="auto">
            <a:xfrm>
              <a:off x="2975293" y="5016057"/>
              <a:ext cx="105028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통계적 추론 </a:t>
              </a:r>
            </a:p>
          </p:txBody>
        </p:sp>
        <p:sp>
          <p:nvSpPr>
            <p:cNvPr id="43" name="Rectangle 62"/>
            <p:cNvSpPr>
              <a:spLocks noChangeArrowheads="1"/>
            </p:cNvSpPr>
            <p:nvPr/>
          </p:nvSpPr>
          <p:spPr bwMode="auto">
            <a:xfrm>
              <a:off x="5205413" y="5016057"/>
              <a:ext cx="1309687" cy="4549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4" name="Text Box 63"/>
            <p:cNvSpPr txBox="1">
              <a:spLocks noChangeArrowheads="1"/>
            </p:cNvSpPr>
            <p:nvPr/>
          </p:nvSpPr>
          <p:spPr bwMode="auto">
            <a:xfrm>
              <a:off x="5449358" y="5029687"/>
              <a:ext cx="105028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데이터 처리 </a:t>
              </a:r>
            </a:p>
          </p:txBody>
        </p:sp>
        <p:sp>
          <p:nvSpPr>
            <p:cNvPr id="45" name="Line 64"/>
            <p:cNvSpPr>
              <a:spLocks noChangeShapeType="1"/>
            </p:cNvSpPr>
            <p:nvPr/>
          </p:nvSpPr>
          <p:spPr bwMode="auto">
            <a:xfrm>
              <a:off x="5919788" y="4110038"/>
              <a:ext cx="0" cy="995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6" name="Text Box 65"/>
            <p:cNvSpPr txBox="1">
              <a:spLocks noChangeArrowheads="1"/>
            </p:cNvSpPr>
            <p:nvPr/>
          </p:nvSpPr>
          <p:spPr bwMode="auto">
            <a:xfrm>
              <a:off x="5205413" y="5384464"/>
              <a:ext cx="160813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lang="ko-KR" altLang="en-US" sz="1200" b="1" dirty="0" smtClean="0"/>
                <a:t>척</a:t>
              </a:r>
              <a:r>
                <a:rPr lang="ko-KR" altLang="en-US" sz="1200" b="1" dirty="0"/>
                <a:t>도</a:t>
              </a:r>
              <a:r>
                <a:rPr kumimoji="0" lang="ko-KR" altLang="en-US" sz="1200" b="1" dirty="0" smtClean="0"/>
                <a:t> </a:t>
              </a:r>
              <a:r>
                <a:rPr kumimoji="0" lang="ko-KR" altLang="en-US" sz="1200" b="1" dirty="0"/>
                <a:t>계산, 분포 유추</a:t>
              </a:r>
            </a:p>
          </p:txBody>
        </p:sp>
        <p:sp>
          <p:nvSpPr>
            <p:cNvPr id="47" name="Text Box 66"/>
            <p:cNvSpPr txBox="1">
              <a:spLocks noChangeArrowheads="1"/>
            </p:cNvSpPr>
            <p:nvPr/>
          </p:nvSpPr>
          <p:spPr bwMode="auto">
            <a:xfrm>
              <a:off x="2843213" y="5384464"/>
              <a:ext cx="1560042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 dirty="0" err="1"/>
                <a:t>모수</a:t>
              </a:r>
              <a:r>
                <a:rPr kumimoji="0" lang="ko-KR" altLang="en-US" sz="1200" b="1" dirty="0"/>
                <a:t> 추정, 가설검정</a:t>
              </a:r>
            </a:p>
          </p:txBody>
        </p:sp>
        <p:sp>
          <p:nvSpPr>
            <p:cNvPr id="48" name="Text Box 67"/>
            <p:cNvSpPr txBox="1">
              <a:spLocks noChangeArrowheads="1"/>
            </p:cNvSpPr>
            <p:nvPr/>
          </p:nvSpPr>
          <p:spPr bwMode="auto">
            <a:xfrm>
              <a:off x="5359158" y="6094018"/>
              <a:ext cx="1002197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기술 통계학</a:t>
              </a:r>
            </a:p>
          </p:txBody>
        </p:sp>
        <p:sp>
          <p:nvSpPr>
            <p:cNvPr id="49" name="Text Box 68"/>
            <p:cNvSpPr txBox="1">
              <a:spLocks noChangeArrowheads="1"/>
            </p:cNvSpPr>
            <p:nvPr/>
          </p:nvSpPr>
          <p:spPr bwMode="auto">
            <a:xfrm>
              <a:off x="2968383" y="6094018"/>
              <a:ext cx="100219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 smtClean="0"/>
                <a:t>추리 </a:t>
              </a:r>
              <a:r>
                <a:rPr kumimoji="0" lang="ko-KR" altLang="en-US" sz="1200" b="1" dirty="0"/>
                <a:t>통계학</a:t>
              </a:r>
            </a:p>
          </p:txBody>
        </p:sp>
        <p:sp>
          <p:nvSpPr>
            <p:cNvPr id="50" name="Line 72"/>
            <p:cNvSpPr>
              <a:spLocks noChangeShapeType="1"/>
            </p:cNvSpPr>
            <p:nvPr/>
          </p:nvSpPr>
          <p:spPr bwMode="auto">
            <a:xfrm>
              <a:off x="2424113" y="1909763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1" name="Line 73"/>
            <p:cNvSpPr>
              <a:spLocks noChangeShapeType="1"/>
            </p:cNvSpPr>
            <p:nvPr/>
          </p:nvSpPr>
          <p:spPr bwMode="auto">
            <a:xfrm>
              <a:off x="6172200" y="1909763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 flipH="1">
              <a:off x="4205288" y="523875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3" name="AutoShape 75"/>
            <p:cNvSpPr>
              <a:spLocks noChangeArrowheads="1"/>
            </p:cNvSpPr>
            <p:nvPr/>
          </p:nvSpPr>
          <p:spPr bwMode="auto">
            <a:xfrm>
              <a:off x="1704975" y="2815239"/>
              <a:ext cx="609600" cy="90367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4" name="Text Box 76"/>
            <p:cNvSpPr txBox="1">
              <a:spLocks noChangeArrowheads="1"/>
            </p:cNvSpPr>
            <p:nvPr/>
          </p:nvSpPr>
          <p:spPr bwMode="auto">
            <a:xfrm>
              <a:off x="1717517" y="2728402"/>
              <a:ext cx="492443" cy="1061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기초</a:t>
              </a:r>
            </a:p>
            <a:p>
              <a:pPr algn="ctr" eaLnBrk="0" latinLnBrk="0" hangingPunct="0"/>
              <a:endParaRPr kumimoji="0" lang="ko-KR" altLang="en-US" sz="1200" b="1"/>
            </a:p>
            <a:p>
              <a:pPr algn="ctr" eaLnBrk="0" latinLnBrk="0" hangingPunct="0"/>
              <a:r>
                <a:rPr kumimoji="0" lang="ko-KR" altLang="en-US" sz="1200" b="1"/>
                <a:t>제공</a:t>
              </a:r>
            </a:p>
          </p:txBody>
        </p:sp>
        <p:sp>
          <p:nvSpPr>
            <p:cNvPr id="55" name="Text Box 81"/>
            <p:cNvSpPr txBox="1">
              <a:spLocks noChangeArrowheads="1"/>
            </p:cNvSpPr>
            <p:nvPr/>
          </p:nvSpPr>
          <p:spPr bwMode="auto">
            <a:xfrm>
              <a:off x="3022176" y="3523805"/>
              <a:ext cx="875561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en-US" altLang="ko-KR" sz="1200" b="1"/>
                <a:t>Θ =μ,σ,‥</a:t>
              </a:r>
            </a:p>
          </p:txBody>
        </p:sp>
        <p:sp>
          <p:nvSpPr>
            <p:cNvPr id="56" name="Text Box 82"/>
            <p:cNvSpPr txBox="1">
              <a:spLocks noChangeArrowheads="1"/>
            </p:cNvSpPr>
            <p:nvPr/>
          </p:nvSpPr>
          <p:spPr bwMode="auto">
            <a:xfrm>
              <a:off x="3126252" y="3949257"/>
              <a:ext cx="527709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en-US" altLang="ko-KR" sz="1200" b="1"/>
                <a:t>p, ‥ </a:t>
              </a:r>
            </a:p>
          </p:txBody>
        </p:sp>
        <p:graphicFrame>
          <p:nvGraphicFramePr>
            <p:cNvPr id="57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172944"/>
                </p:ext>
              </p:extLst>
            </p:nvPr>
          </p:nvGraphicFramePr>
          <p:xfrm>
            <a:off x="3429000" y="4727576"/>
            <a:ext cx="1309688" cy="238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60" name="수식" r:id="rId22" imgW="1269720" imgH="228600" progId="Equation.3">
                    <p:embed/>
                  </p:oleObj>
                </mc:Choice>
                <mc:Fallback>
                  <p:oleObj name="수식" r:id="rId22" imgW="12697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4727576"/>
                          <a:ext cx="1309688" cy="2381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 Box 84"/>
            <p:cNvSpPr txBox="1">
              <a:spLocks noChangeArrowheads="1"/>
            </p:cNvSpPr>
            <p:nvPr/>
          </p:nvSpPr>
          <p:spPr bwMode="auto">
            <a:xfrm>
              <a:off x="4037598" y="4787456"/>
              <a:ext cx="338554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：</a:t>
              </a:r>
            </a:p>
          </p:txBody>
        </p:sp>
        <p:graphicFrame>
          <p:nvGraphicFramePr>
            <p:cNvPr id="59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1776501"/>
                </p:ext>
              </p:extLst>
            </p:nvPr>
          </p:nvGraphicFramePr>
          <p:xfrm>
            <a:off x="2847975" y="4533900"/>
            <a:ext cx="5080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61" name="수식" r:id="rId24" imgW="507960" imgH="228600" progId="Equation.3">
                    <p:embed/>
                  </p:oleObj>
                </mc:Choice>
                <mc:Fallback>
                  <p:oleObj name="수식" r:id="rId24" imgW="507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7975" y="4533900"/>
                          <a:ext cx="5080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2857977"/>
                </p:ext>
              </p:extLst>
            </p:nvPr>
          </p:nvGraphicFramePr>
          <p:xfrm>
            <a:off x="2832100" y="4714875"/>
            <a:ext cx="531813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762" name="수식" r:id="rId26" imgW="533160" imgH="228600" progId="Equation.3">
                    <p:embed/>
                  </p:oleObj>
                </mc:Choice>
                <mc:Fallback>
                  <p:oleObj name="수식" r:id="rId26" imgW="5331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100" y="4714875"/>
                          <a:ext cx="531813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 Box 87"/>
            <p:cNvSpPr txBox="1">
              <a:spLocks noChangeArrowheads="1"/>
            </p:cNvSpPr>
            <p:nvPr/>
          </p:nvSpPr>
          <p:spPr bwMode="auto">
            <a:xfrm>
              <a:off x="2862848" y="4741417"/>
              <a:ext cx="338554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2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전수조사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전수 조사</a:t>
            </a:r>
            <a:r>
              <a:rPr lang="en-US" altLang="ko-KR" dirty="0"/>
              <a:t>(</a:t>
            </a:r>
            <a:r>
              <a:rPr lang="ko-KR" altLang="en-US" dirty="0"/>
              <a:t>全數調査</a:t>
            </a:r>
            <a:r>
              <a:rPr lang="en-US" altLang="ko-KR" dirty="0"/>
              <a:t>)</a:t>
            </a:r>
            <a:r>
              <a:rPr lang="ko-KR" altLang="en-US" dirty="0"/>
              <a:t>는 대상이 되는 통계 집단의 단위를 하나하나 전부 조사하는 관찰 방법으로</a:t>
            </a:r>
            <a:r>
              <a:rPr lang="en-US" altLang="ko-KR" dirty="0"/>
              <a:t>, </a:t>
            </a:r>
            <a:r>
              <a:rPr lang="ko-KR" altLang="en-US" dirty="0"/>
              <a:t>전부 조사</a:t>
            </a:r>
            <a:r>
              <a:rPr lang="en-US" altLang="ko-KR" dirty="0"/>
              <a:t>(</a:t>
            </a:r>
            <a:r>
              <a:rPr lang="ko-KR" altLang="en-US" dirty="0"/>
              <a:t>全部調査</a:t>
            </a:r>
            <a:r>
              <a:rPr lang="en-US" altLang="ko-KR" dirty="0"/>
              <a:t>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모집단에서 표본을 뽑고 이를 통해 모집단의 특성을 </a:t>
            </a:r>
            <a:r>
              <a:rPr lang="ko-KR" altLang="en-US" dirty="0" err="1" smtClean="0"/>
              <a:t>예축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71600" y="3212976"/>
            <a:ext cx="7867600" cy="2813488"/>
            <a:chOff x="304800" y="1066800"/>
            <a:chExt cx="8534400" cy="5103336"/>
          </a:xfrm>
        </p:grpSpPr>
        <p:sp>
          <p:nvSpPr>
            <p:cNvPr id="82" name="Rectangle 2"/>
            <p:cNvSpPr txBox="1">
              <a:spLocks noChangeArrowheads="1"/>
            </p:cNvSpPr>
            <p:nvPr/>
          </p:nvSpPr>
          <p:spPr>
            <a:xfrm>
              <a:off x="381000" y="1066800"/>
              <a:ext cx="7772400" cy="457200"/>
            </a:xfrm>
            <a:prstGeom prst="rect">
              <a:avLst/>
            </a:prstGeom>
          </p:spPr>
          <p:txBody>
            <a:bodyPr vert="horz" anchor="ctr">
              <a:normAutofit fontScale="92500" lnSpcReduction="10000"/>
            </a:bodyPr>
            <a:lstStyle>
              <a:lvl1pPr algn="l" rtl="0" eaLnBrk="1" latinLnBrk="1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200" b="1" smtClean="0"/>
                <a:t>모집단과 표본의 관계</a:t>
              </a:r>
              <a:endParaRPr lang="ko-KR" altLang="en-US" sz="1200" b="1"/>
            </a:p>
          </p:txBody>
        </p:sp>
        <p:sp>
          <p:nvSpPr>
            <p:cNvPr id="83" name="Freeform 3"/>
            <p:cNvSpPr>
              <a:spLocks/>
            </p:cNvSpPr>
            <p:nvPr/>
          </p:nvSpPr>
          <p:spPr bwMode="auto">
            <a:xfrm>
              <a:off x="1676400" y="1524000"/>
              <a:ext cx="5334000" cy="1873250"/>
            </a:xfrm>
            <a:custGeom>
              <a:avLst/>
              <a:gdLst>
                <a:gd name="T0" fmla="*/ 364 w 2265"/>
                <a:gd name="T1" fmla="*/ 84 h 1228"/>
                <a:gd name="T2" fmla="*/ 187 w 2265"/>
                <a:gd name="T3" fmla="*/ 206 h 1228"/>
                <a:gd name="T4" fmla="*/ 64 w 2265"/>
                <a:gd name="T5" fmla="*/ 573 h 1228"/>
                <a:gd name="T6" fmla="*/ 31 w 2265"/>
                <a:gd name="T7" fmla="*/ 928 h 1228"/>
                <a:gd name="T8" fmla="*/ 131 w 2265"/>
                <a:gd name="T9" fmla="*/ 1150 h 1228"/>
                <a:gd name="T10" fmla="*/ 398 w 2265"/>
                <a:gd name="T11" fmla="*/ 1195 h 1228"/>
                <a:gd name="T12" fmla="*/ 920 w 2265"/>
                <a:gd name="T13" fmla="*/ 1195 h 1228"/>
                <a:gd name="T14" fmla="*/ 1064 w 2265"/>
                <a:gd name="T15" fmla="*/ 1228 h 1228"/>
                <a:gd name="T16" fmla="*/ 1565 w 2265"/>
                <a:gd name="T17" fmla="*/ 1217 h 1228"/>
                <a:gd name="T18" fmla="*/ 1609 w 2265"/>
                <a:gd name="T19" fmla="*/ 1195 h 1228"/>
                <a:gd name="T20" fmla="*/ 1765 w 2265"/>
                <a:gd name="T21" fmla="*/ 1150 h 1228"/>
                <a:gd name="T22" fmla="*/ 1898 w 2265"/>
                <a:gd name="T23" fmla="*/ 1139 h 1228"/>
                <a:gd name="T24" fmla="*/ 2053 w 2265"/>
                <a:gd name="T25" fmla="*/ 1073 h 1228"/>
                <a:gd name="T26" fmla="*/ 2087 w 2265"/>
                <a:gd name="T27" fmla="*/ 1050 h 1228"/>
                <a:gd name="T28" fmla="*/ 2153 w 2265"/>
                <a:gd name="T29" fmla="*/ 962 h 1228"/>
                <a:gd name="T30" fmla="*/ 2176 w 2265"/>
                <a:gd name="T31" fmla="*/ 884 h 1228"/>
                <a:gd name="T32" fmla="*/ 2220 w 2265"/>
                <a:gd name="T33" fmla="*/ 806 h 1228"/>
                <a:gd name="T34" fmla="*/ 2265 w 2265"/>
                <a:gd name="T35" fmla="*/ 639 h 1228"/>
                <a:gd name="T36" fmla="*/ 2153 w 2265"/>
                <a:gd name="T37" fmla="*/ 384 h 1228"/>
                <a:gd name="T38" fmla="*/ 2053 w 2265"/>
                <a:gd name="T39" fmla="*/ 306 h 1228"/>
                <a:gd name="T40" fmla="*/ 2031 w 2265"/>
                <a:gd name="T41" fmla="*/ 73 h 1228"/>
                <a:gd name="T42" fmla="*/ 1998 w 2265"/>
                <a:gd name="T43" fmla="*/ 62 h 1228"/>
                <a:gd name="T44" fmla="*/ 1965 w 2265"/>
                <a:gd name="T45" fmla="*/ 39 h 1228"/>
                <a:gd name="T46" fmla="*/ 1653 w 2265"/>
                <a:gd name="T47" fmla="*/ 6 h 1228"/>
                <a:gd name="T48" fmla="*/ 509 w 2265"/>
                <a:gd name="T49" fmla="*/ 17 h 1228"/>
                <a:gd name="T50" fmla="*/ 420 w 2265"/>
                <a:gd name="T51" fmla="*/ 62 h 1228"/>
                <a:gd name="T52" fmla="*/ 421 w 2265"/>
                <a:gd name="T53" fmla="*/ 141 h 1228"/>
                <a:gd name="T54" fmla="*/ 364 w 2265"/>
                <a:gd name="T55" fmla="*/ 84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65" h="1228">
                  <a:moveTo>
                    <a:pt x="364" y="84"/>
                  </a:moveTo>
                  <a:cubicBezTo>
                    <a:pt x="299" y="116"/>
                    <a:pt x="247" y="166"/>
                    <a:pt x="187" y="206"/>
                  </a:cubicBezTo>
                  <a:cubicBezTo>
                    <a:pt x="143" y="327"/>
                    <a:pt x="104" y="450"/>
                    <a:pt x="64" y="573"/>
                  </a:cubicBezTo>
                  <a:cubicBezTo>
                    <a:pt x="52" y="691"/>
                    <a:pt x="43" y="810"/>
                    <a:pt x="31" y="928"/>
                  </a:cubicBezTo>
                  <a:cubicBezTo>
                    <a:pt x="54" y="1138"/>
                    <a:pt x="0" y="1117"/>
                    <a:pt x="131" y="1150"/>
                  </a:cubicBezTo>
                  <a:cubicBezTo>
                    <a:pt x="211" y="1192"/>
                    <a:pt x="398" y="1195"/>
                    <a:pt x="398" y="1195"/>
                  </a:cubicBezTo>
                  <a:cubicBezTo>
                    <a:pt x="617" y="1175"/>
                    <a:pt x="597" y="1172"/>
                    <a:pt x="920" y="1195"/>
                  </a:cubicBezTo>
                  <a:cubicBezTo>
                    <a:pt x="969" y="1198"/>
                    <a:pt x="1015" y="1221"/>
                    <a:pt x="1064" y="1228"/>
                  </a:cubicBezTo>
                  <a:cubicBezTo>
                    <a:pt x="1231" y="1224"/>
                    <a:pt x="1398" y="1227"/>
                    <a:pt x="1565" y="1217"/>
                  </a:cubicBezTo>
                  <a:cubicBezTo>
                    <a:pt x="1581" y="1216"/>
                    <a:pt x="1593" y="1200"/>
                    <a:pt x="1609" y="1195"/>
                  </a:cubicBezTo>
                  <a:cubicBezTo>
                    <a:pt x="1660" y="1178"/>
                    <a:pt x="1712" y="1160"/>
                    <a:pt x="1765" y="1150"/>
                  </a:cubicBezTo>
                  <a:cubicBezTo>
                    <a:pt x="1809" y="1142"/>
                    <a:pt x="1854" y="1143"/>
                    <a:pt x="1898" y="1139"/>
                  </a:cubicBezTo>
                  <a:cubicBezTo>
                    <a:pt x="2057" y="1108"/>
                    <a:pt x="1967" y="1147"/>
                    <a:pt x="2053" y="1073"/>
                  </a:cubicBezTo>
                  <a:cubicBezTo>
                    <a:pt x="2063" y="1064"/>
                    <a:pt x="2078" y="1060"/>
                    <a:pt x="2087" y="1050"/>
                  </a:cubicBezTo>
                  <a:cubicBezTo>
                    <a:pt x="2112" y="1023"/>
                    <a:pt x="2153" y="962"/>
                    <a:pt x="2153" y="962"/>
                  </a:cubicBezTo>
                  <a:cubicBezTo>
                    <a:pt x="2156" y="951"/>
                    <a:pt x="2169" y="898"/>
                    <a:pt x="2176" y="884"/>
                  </a:cubicBezTo>
                  <a:cubicBezTo>
                    <a:pt x="2199" y="837"/>
                    <a:pt x="2201" y="861"/>
                    <a:pt x="2220" y="806"/>
                  </a:cubicBezTo>
                  <a:cubicBezTo>
                    <a:pt x="2237" y="756"/>
                    <a:pt x="2252" y="693"/>
                    <a:pt x="2265" y="639"/>
                  </a:cubicBezTo>
                  <a:cubicBezTo>
                    <a:pt x="2228" y="554"/>
                    <a:pt x="2212" y="456"/>
                    <a:pt x="2153" y="384"/>
                  </a:cubicBezTo>
                  <a:cubicBezTo>
                    <a:pt x="2055" y="264"/>
                    <a:pt x="1996" y="422"/>
                    <a:pt x="2053" y="306"/>
                  </a:cubicBezTo>
                  <a:cubicBezTo>
                    <a:pt x="2046" y="228"/>
                    <a:pt x="2048" y="149"/>
                    <a:pt x="2031" y="73"/>
                  </a:cubicBezTo>
                  <a:cubicBezTo>
                    <a:pt x="2028" y="62"/>
                    <a:pt x="2008" y="67"/>
                    <a:pt x="1998" y="62"/>
                  </a:cubicBezTo>
                  <a:cubicBezTo>
                    <a:pt x="1986" y="56"/>
                    <a:pt x="1977" y="44"/>
                    <a:pt x="1965" y="39"/>
                  </a:cubicBezTo>
                  <a:cubicBezTo>
                    <a:pt x="1876" y="0"/>
                    <a:pt x="1750" y="16"/>
                    <a:pt x="1653" y="6"/>
                  </a:cubicBezTo>
                  <a:cubicBezTo>
                    <a:pt x="1272" y="10"/>
                    <a:pt x="890" y="0"/>
                    <a:pt x="509" y="17"/>
                  </a:cubicBezTo>
                  <a:cubicBezTo>
                    <a:pt x="476" y="19"/>
                    <a:pt x="452" y="54"/>
                    <a:pt x="420" y="62"/>
                  </a:cubicBezTo>
                  <a:cubicBezTo>
                    <a:pt x="370" y="74"/>
                    <a:pt x="386" y="62"/>
                    <a:pt x="421" y="141"/>
                  </a:cubicBezTo>
                  <a:cubicBezTo>
                    <a:pt x="421" y="141"/>
                    <a:pt x="364" y="84"/>
                    <a:pt x="364" y="84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4" name="Freeform 4"/>
            <p:cNvSpPr>
              <a:spLocks/>
            </p:cNvSpPr>
            <p:nvPr/>
          </p:nvSpPr>
          <p:spPr bwMode="auto">
            <a:xfrm>
              <a:off x="3513138" y="4724400"/>
              <a:ext cx="2201862" cy="1125538"/>
            </a:xfrm>
            <a:custGeom>
              <a:avLst/>
              <a:gdLst>
                <a:gd name="T0" fmla="*/ 366 w 1661"/>
                <a:gd name="T1" fmla="*/ 154 h 1009"/>
                <a:gd name="T2" fmla="*/ 266 w 1661"/>
                <a:gd name="T3" fmla="*/ 210 h 1009"/>
                <a:gd name="T4" fmla="*/ 210 w 1661"/>
                <a:gd name="T5" fmla="*/ 287 h 1009"/>
                <a:gd name="T6" fmla="*/ 22 w 1661"/>
                <a:gd name="T7" fmla="*/ 498 h 1009"/>
                <a:gd name="T8" fmla="*/ 22 w 1661"/>
                <a:gd name="T9" fmla="*/ 676 h 1009"/>
                <a:gd name="T10" fmla="*/ 66 w 1661"/>
                <a:gd name="T11" fmla="*/ 765 h 1009"/>
                <a:gd name="T12" fmla="*/ 144 w 1661"/>
                <a:gd name="T13" fmla="*/ 887 h 1009"/>
                <a:gd name="T14" fmla="*/ 988 w 1661"/>
                <a:gd name="T15" fmla="*/ 965 h 1009"/>
                <a:gd name="T16" fmla="*/ 1455 w 1661"/>
                <a:gd name="T17" fmla="*/ 932 h 1009"/>
                <a:gd name="T18" fmla="*/ 1555 w 1661"/>
                <a:gd name="T19" fmla="*/ 754 h 1009"/>
                <a:gd name="T20" fmla="*/ 1644 w 1661"/>
                <a:gd name="T21" fmla="*/ 465 h 1009"/>
                <a:gd name="T22" fmla="*/ 1622 w 1661"/>
                <a:gd name="T23" fmla="*/ 276 h 1009"/>
                <a:gd name="T24" fmla="*/ 1611 w 1661"/>
                <a:gd name="T25" fmla="*/ 243 h 1009"/>
                <a:gd name="T26" fmla="*/ 1533 w 1661"/>
                <a:gd name="T27" fmla="*/ 176 h 1009"/>
                <a:gd name="T28" fmla="*/ 1488 w 1661"/>
                <a:gd name="T29" fmla="*/ 154 h 1009"/>
                <a:gd name="T30" fmla="*/ 1411 w 1661"/>
                <a:gd name="T31" fmla="*/ 87 h 1009"/>
                <a:gd name="T32" fmla="*/ 1188 w 1661"/>
                <a:gd name="T33" fmla="*/ 43 h 1009"/>
                <a:gd name="T34" fmla="*/ 1066 w 1661"/>
                <a:gd name="T35" fmla="*/ 65 h 1009"/>
                <a:gd name="T36" fmla="*/ 944 w 1661"/>
                <a:gd name="T37" fmla="*/ 121 h 1009"/>
                <a:gd name="T38" fmla="*/ 366 w 1661"/>
                <a:gd name="T39" fmla="*/ 154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1" h="1009">
                  <a:moveTo>
                    <a:pt x="366" y="154"/>
                  </a:moveTo>
                  <a:cubicBezTo>
                    <a:pt x="333" y="173"/>
                    <a:pt x="295" y="185"/>
                    <a:pt x="266" y="210"/>
                  </a:cubicBezTo>
                  <a:cubicBezTo>
                    <a:pt x="242" y="231"/>
                    <a:pt x="231" y="263"/>
                    <a:pt x="210" y="287"/>
                  </a:cubicBezTo>
                  <a:cubicBezTo>
                    <a:pt x="149" y="358"/>
                    <a:pt x="89" y="431"/>
                    <a:pt x="22" y="498"/>
                  </a:cubicBezTo>
                  <a:cubicBezTo>
                    <a:pt x="0" y="581"/>
                    <a:pt x="5" y="542"/>
                    <a:pt x="22" y="676"/>
                  </a:cubicBezTo>
                  <a:cubicBezTo>
                    <a:pt x="30" y="741"/>
                    <a:pt x="32" y="706"/>
                    <a:pt x="66" y="765"/>
                  </a:cubicBezTo>
                  <a:cubicBezTo>
                    <a:pt x="97" y="818"/>
                    <a:pt x="96" y="855"/>
                    <a:pt x="144" y="887"/>
                  </a:cubicBezTo>
                  <a:cubicBezTo>
                    <a:pt x="326" y="1009"/>
                    <a:pt x="921" y="964"/>
                    <a:pt x="988" y="965"/>
                  </a:cubicBezTo>
                  <a:cubicBezTo>
                    <a:pt x="1144" y="954"/>
                    <a:pt x="1300" y="949"/>
                    <a:pt x="1455" y="932"/>
                  </a:cubicBezTo>
                  <a:cubicBezTo>
                    <a:pt x="1528" y="924"/>
                    <a:pt x="1544" y="799"/>
                    <a:pt x="1555" y="754"/>
                  </a:cubicBezTo>
                  <a:cubicBezTo>
                    <a:pt x="1580" y="654"/>
                    <a:pt x="1580" y="550"/>
                    <a:pt x="1644" y="465"/>
                  </a:cubicBezTo>
                  <a:cubicBezTo>
                    <a:pt x="1661" y="396"/>
                    <a:pt x="1644" y="342"/>
                    <a:pt x="1622" y="276"/>
                  </a:cubicBezTo>
                  <a:cubicBezTo>
                    <a:pt x="1618" y="265"/>
                    <a:pt x="1620" y="250"/>
                    <a:pt x="1611" y="243"/>
                  </a:cubicBezTo>
                  <a:cubicBezTo>
                    <a:pt x="1583" y="223"/>
                    <a:pt x="1561" y="196"/>
                    <a:pt x="1533" y="176"/>
                  </a:cubicBezTo>
                  <a:cubicBezTo>
                    <a:pt x="1519" y="166"/>
                    <a:pt x="1502" y="163"/>
                    <a:pt x="1488" y="154"/>
                  </a:cubicBezTo>
                  <a:cubicBezTo>
                    <a:pt x="1460" y="135"/>
                    <a:pt x="1441" y="102"/>
                    <a:pt x="1411" y="87"/>
                  </a:cubicBezTo>
                  <a:cubicBezTo>
                    <a:pt x="1347" y="54"/>
                    <a:pt x="1256" y="50"/>
                    <a:pt x="1188" y="43"/>
                  </a:cubicBezTo>
                  <a:cubicBezTo>
                    <a:pt x="1147" y="48"/>
                    <a:pt x="1104" y="47"/>
                    <a:pt x="1066" y="65"/>
                  </a:cubicBezTo>
                  <a:cubicBezTo>
                    <a:pt x="1025" y="84"/>
                    <a:pt x="989" y="119"/>
                    <a:pt x="944" y="121"/>
                  </a:cubicBezTo>
                  <a:cubicBezTo>
                    <a:pt x="367" y="143"/>
                    <a:pt x="520" y="0"/>
                    <a:pt x="366" y="154"/>
                  </a:cubicBez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5" name="Line 5"/>
            <p:cNvSpPr>
              <a:spLocks noChangeShapeType="1"/>
            </p:cNvSpPr>
            <p:nvPr/>
          </p:nvSpPr>
          <p:spPr bwMode="auto">
            <a:xfrm>
              <a:off x="3276600" y="3124200"/>
              <a:ext cx="6096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6" name="Line 6"/>
            <p:cNvSpPr>
              <a:spLocks noChangeShapeType="1"/>
            </p:cNvSpPr>
            <p:nvPr/>
          </p:nvSpPr>
          <p:spPr bwMode="auto">
            <a:xfrm flipV="1">
              <a:off x="5181600" y="3124200"/>
              <a:ext cx="152400" cy="1905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7" name="Text Box 7"/>
            <p:cNvSpPr txBox="1">
              <a:spLocks noChangeArrowheads="1"/>
            </p:cNvSpPr>
            <p:nvPr/>
          </p:nvSpPr>
          <p:spPr bwMode="auto">
            <a:xfrm>
              <a:off x="3780120" y="2186386"/>
              <a:ext cx="70110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 b="1">
                  <a:latin typeface="+mj-lt"/>
                </a:rPr>
                <a:t>모집단</a:t>
              </a:r>
            </a:p>
          </p:txBody>
        </p:sp>
        <p:sp>
          <p:nvSpPr>
            <p:cNvPr id="88" name="Text Box 8"/>
            <p:cNvSpPr txBox="1">
              <a:spLocks noChangeArrowheads="1"/>
            </p:cNvSpPr>
            <p:nvPr/>
          </p:nvSpPr>
          <p:spPr bwMode="auto">
            <a:xfrm>
              <a:off x="4244586" y="5081986"/>
              <a:ext cx="53417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 b="1">
                  <a:latin typeface="+mj-lt"/>
                </a:rPr>
                <a:t>표본</a:t>
              </a:r>
              <a:endParaRPr lang="ko-KR" altLang="en-US" sz="1200">
                <a:latin typeface="+mj-lt"/>
              </a:endParaRPr>
            </a:p>
          </p:txBody>
        </p:sp>
        <p:sp>
          <p:nvSpPr>
            <p:cNvPr id="89" name="Text Box 9"/>
            <p:cNvSpPr txBox="1">
              <a:spLocks noChangeArrowheads="1"/>
            </p:cNvSpPr>
            <p:nvPr/>
          </p:nvSpPr>
          <p:spPr bwMode="auto">
            <a:xfrm>
              <a:off x="2760195" y="3938986"/>
              <a:ext cx="572435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200">
                  <a:latin typeface="+mj-lt"/>
                </a:rPr>
                <a:t>Data</a:t>
              </a:r>
            </a:p>
          </p:txBody>
        </p:sp>
        <p:sp>
          <p:nvSpPr>
            <p:cNvPr id="90" name="Text Box 10"/>
            <p:cNvSpPr txBox="1">
              <a:spLocks noChangeArrowheads="1"/>
            </p:cNvSpPr>
            <p:nvPr/>
          </p:nvSpPr>
          <p:spPr bwMode="auto">
            <a:xfrm>
              <a:off x="5463786" y="3862785"/>
              <a:ext cx="53417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>
                  <a:latin typeface="+mj-lt"/>
                </a:rPr>
                <a:t>추정</a:t>
              </a:r>
            </a:p>
          </p:txBody>
        </p:sp>
        <p:graphicFrame>
          <p:nvGraphicFramePr>
            <p:cNvPr id="9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2152490"/>
                </p:ext>
              </p:extLst>
            </p:nvPr>
          </p:nvGraphicFramePr>
          <p:xfrm>
            <a:off x="5091113" y="2286000"/>
            <a:ext cx="10191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838" name="수식" r:id="rId3" imgW="368280" imgH="228600" progId="Equation.3">
                    <p:embed/>
                  </p:oleObj>
                </mc:Choice>
                <mc:Fallback>
                  <p:oleObj name="수식" r:id="rId3" imgW="368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1113" y="2286000"/>
                          <a:ext cx="1019175" cy="631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127797"/>
                </p:ext>
              </p:extLst>
            </p:nvPr>
          </p:nvGraphicFramePr>
          <p:xfrm>
            <a:off x="4876800" y="5181600"/>
            <a:ext cx="762000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839" name="수식" r:id="rId5" imgW="304560" imgH="228600" progId="Equation.3">
                    <p:embed/>
                  </p:oleObj>
                </mc:Choice>
                <mc:Fallback>
                  <p:oleObj name="수식" r:id="rId5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5181600"/>
                          <a:ext cx="762000" cy="574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Rectangle 14"/>
            <p:cNvSpPr>
              <a:spLocks noChangeArrowheads="1"/>
            </p:cNvSpPr>
            <p:nvPr/>
          </p:nvSpPr>
          <p:spPr bwMode="auto">
            <a:xfrm>
              <a:off x="304800" y="4595813"/>
              <a:ext cx="3200400" cy="1574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 smtClean="0">
                  <a:latin typeface="+mj-lt"/>
                </a:rPr>
                <a:t>기술통계학</a:t>
              </a:r>
              <a:endParaRPr lang="en-US" altLang="ko-KR" sz="1200" b="1" dirty="0" smtClean="0">
                <a:latin typeface="+mj-lt"/>
              </a:endParaRPr>
            </a:p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>
                  <a:latin typeface="+mj-lt"/>
                </a:rPr>
                <a:t>	통계자료를 적절하게 그림, 도표 또는 수치로 요약하고 그 특성을 기술하는 方法論</a:t>
              </a:r>
            </a:p>
          </p:txBody>
        </p: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5867400" y="4519614"/>
              <a:ext cx="2971800" cy="1574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 smtClean="0">
                  <a:latin typeface="+mj-lt"/>
                </a:rPr>
                <a:t>추리통계학</a:t>
              </a:r>
              <a:endParaRPr lang="en-US" altLang="ko-KR" sz="1200" b="1" dirty="0" smtClean="0">
                <a:latin typeface="+mj-lt"/>
              </a:endParaRPr>
            </a:p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>
                  <a:latin typeface="+mj-lt"/>
                </a:rPr>
                <a:t>	모집단에서 뽑은 표본을 통하여 모집단의 특성을 </a:t>
              </a:r>
              <a:r>
                <a:rPr lang="ko-KR" altLang="en-US" sz="1200" b="1" dirty="0" err="1" smtClean="0">
                  <a:latin typeface="+mj-lt"/>
                </a:rPr>
                <a:t>예축</a:t>
              </a:r>
              <a:r>
                <a:rPr lang="ko-KR" altLang="en-US" sz="1200" b="1" dirty="0" smtClean="0">
                  <a:latin typeface="+mj-lt"/>
                </a:rPr>
                <a:t> </a:t>
              </a:r>
              <a:r>
                <a:rPr lang="ko-KR" altLang="en-US" sz="1200" b="1" dirty="0">
                  <a:latin typeface="+mj-lt"/>
                </a:rPr>
                <a:t>또는 </a:t>
              </a:r>
              <a:r>
                <a:rPr lang="ko-KR" altLang="en-US" sz="1200" b="1" dirty="0" smtClean="0">
                  <a:latin typeface="+mj-lt"/>
                </a:rPr>
                <a:t>추축하는 </a:t>
              </a:r>
              <a:r>
                <a:rPr lang="ko-KR" altLang="en-US" sz="1200" b="1" dirty="0">
                  <a:latin typeface="+mj-lt"/>
                </a:rPr>
                <a:t>方法論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6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/</a:t>
            </a:r>
            <a:r>
              <a:rPr lang="ko-KR" altLang="en-US" dirty="0" smtClean="0"/>
              <a:t> 분산 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 표준편차 분산 기호</a:t>
            </a:r>
            <a:endParaRPr lang="en-US" altLang="ko-KR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8" y="4941168"/>
            <a:ext cx="601569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9" y="2348880"/>
            <a:ext cx="5972175" cy="241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3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4800" dirty="0" smtClean="0"/>
              <a:t>Math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 내에 곱과 나눗셈에 대해서는  </a:t>
            </a:r>
            <a:r>
              <a:rPr lang="el-GR" altLang="ko-KR" dirty="0" smtClean="0"/>
              <a:t>Σ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배분할 수 없음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302832" y="50851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나눗셈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3968" y="3933056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273630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통계 데이터의 정리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모집단</a:t>
            </a:r>
            <a:r>
              <a:rPr lang="en-US" altLang="ko-KR" dirty="0"/>
              <a:t>(</a:t>
            </a:r>
            <a:r>
              <a:rPr lang="ko-KR" altLang="en-US" dirty="0"/>
              <a:t>母集團</a:t>
            </a:r>
            <a:r>
              <a:rPr lang="en-US" altLang="ko-KR" dirty="0"/>
              <a:t>, </a:t>
            </a:r>
            <a:r>
              <a:rPr lang="en-US" altLang="ko-KR" dirty="0" smtClean="0"/>
              <a:t>population </a:t>
            </a:r>
            <a:r>
              <a:rPr lang="en-US" altLang="ko-KR" dirty="0"/>
              <a:t>or universe)</a:t>
            </a:r>
            <a:r>
              <a:rPr lang="ko-KR" altLang="en-US" dirty="0"/>
              <a:t>이란 정보를 얻고자 하는 관심 대상의 전체집합을 말한다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모집단은 </a:t>
            </a:r>
            <a:r>
              <a:rPr lang="ko-KR" altLang="en-US" dirty="0"/>
              <a:t>우리가 무엇을 알려고 하느냐에 따라 다르게 정의되기 때문에 모집단을 명확하게 정의하는 것은 매우 중요하다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5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모수</a:t>
            </a:r>
            <a:r>
              <a:rPr lang="en-US" altLang="ko-KR" dirty="0"/>
              <a:t>(parameter) : </a:t>
            </a:r>
            <a:r>
              <a:rPr lang="ko-KR" altLang="en-US" dirty="0"/>
              <a:t>모집단의 특성을 나타내는 양적인 값으로 고유한 상수로 나타낸다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33843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</a:t>
            </a:r>
            <a:r>
              <a:rPr lang="en-US" altLang="ko-KR" dirty="0"/>
              <a:t>(sample)</a:t>
            </a:r>
            <a:r>
              <a:rPr lang="ko-KR" altLang="en-US" dirty="0"/>
              <a:t>은 모집단</a:t>
            </a:r>
            <a:r>
              <a:rPr lang="en-US" altLang="ko-KR" dirty="0"/>
              <a:t>(population)</a:t>
            </a:r>
            <a:r>
              <a:rPr lang="ko-KR" altLang="en-US" dirty="0"/>
              <a:t>의 부분집합이다</a:t>
            </a:r>
            <a:r>
              <a:rPr lang="en-US" altLang="ko-KR" dirty="0"/>
              <a:t>. </a:t>
            </a:r>
            <a:r>
              <a:rPr lang="ko-KR" altLang="en-US" dirty="0"/>
              <a:t>전형적으로</a:t>
            </a:r>
            <a:r>
              <a:rPr lang="en-US" altLang="ko-KR" dirty="0"/>
              <a:t>, </a:t>
            </a:r>
            <a:r>
              <a:rPr lang="ko-KR" altLang="en-US" dirty="0"/>
              <a:t>모집단은 매우 크며</a:t>
            </a:r>
            <a:r>
              <a:rPr lang="en-US" altLang="ko-KR" dirty="0"/>
              <a:t>, </a:t>
            </a:r>
            <a:r>
              <a:rPr lang="ko-KR" altLang="en-US" dirty="0"/>
              <a:t>모집단의 모든 값에 대해 전수조사</a:t>
            </a:r>
            <a:r>
              <a:rPr lang="en-US" altLang="ko-KR" dirty="0"/>
              <a:t>(census)</a:t>
            </a:r>
            <a:r>
              <a:rPr lang="ko-KR" altLang="en-US" dirty="0"/>
              <a:t>나 전부 조사</a:t>
            </a:r>
            <a:r>
              <a:rPr lang="en-US" altLang="ko-KR" dirty="0"/>
              <a:t>(complete enumeration)</a:t>
            </a:r>
            <a:r>
              <a:rPr lang="ko-KR" altLang="en-US" dirty="0"/>
              <a:t>을 하는 것은 실용적이지 않거나 불가능하다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표집</a:t>
            </a:r>
            <a:r>
              <a:rPr lang="ko-KR" altLang="en-US" dirty="0" smtClean="0"/>
              <a:t> </a:t>
            </a:r>
            <a:r>
              <a:rPr lang="en-US" altLang="ko-KR" dirty="0" smtClean="0"/>
              <a:t>:sampling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표본은 </a:t>
            </a:r>
            <a:r>
              <a:rPr lang="ko-KR" altLang="en-US" dirty="0"/>
              <a:t>다룰 수 있을만한 크기의 부분 집합을 나타낸다</a:t>
            </a:r>
            <a:r>
              <a:rPr lang="en-US" altLang="ko-KR" dirty="0"/>
              <a:t>. </a:t>
            </a:r>
            <a:r>
              <a:rPr lang="ko-KR" altLang="en-US" dirty="0" smtClean="0"/>
              <a:t>표본이 얻어지면 모집단으로부터 얻은 표본에 대해 추론</a:t>
            </a:r>
            <a:r>
              <a:rPr lang="en-US" altLang="ko-KR" dirty="0" smtClean="0"/>
              <a:t>(inference)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외삽법</a:t>
            </a:r>
            <a:r>
              <a:rPr lang="en-US" altLang="ko-KR" dirty="0" smtClean="0"/>
              <a:t>(extrapolation)</a:t>
            </a:r>
            <a:r>
              <a:rPr lang="ko-KR" altLang="en-US" dirty="0" smtClean="0"/>
              <a:t>을 하기 위하여 통계적 계산이 수행된다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표본으로부터 이러한 정보를 얻기 위한 과정</a:t>
            </a:r>
            <a:r>
              <a:rPr lang="en-US" altLang="ko-KR" dirty="0" smtClean="0"/>
              <a:t>(process)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표집</a:t>
            </a:r>
            <a:r>
              <a:rPr lang="en-US" altLang="ko-KR" dirty="0" smtClean="0"/>
              <a:t>(sampling)</a:t>
            </a:r>
            <a:r>
              <a:rPr lang="ko-KR" altLang="en-US" dirty="0" smtClean="0"/>
              <a:t>이라고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r>
              <a:rPr lang="ko-KR" altLang="en-US" dirty="0"/>
              <a:t>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통계량</a:t>
            </a:r>
            <a:r>
              <a:rPr lang="en-US" altLang="ko-KR" dirty="0" smtClean="0"/>
              <a:t>(Statistic)</a:t>
            </a:r>
            <a:r>
              <a:rPr lang="ko-KR" altLang="en-US" dirty="0" smtClean="0"/>
              <a:t>은 표본으로부터 계산되는 표본의 </a:t>
            </a:r>
            <a:r>
              <a:rPr lang="ko-KR" altLang="en-US" dirty="0" err="1" smtClean="0"/>
              <a:t>튻어값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관축가능한</a:t>
            </a:r>
            <a:r>
              <a:rPr lang="ko-KR" altLang="en-US" dirty="0" smtClean="0"/>
              <a:t> 확률변수들의 </a:t>
            </a:r>
            <a:r>
              <a:rPr lang="ko-KR" altLang="en-US" dirty="0" err="1" smtClean="0"/>
              <a:t>실수값</a:t>
            </a:r>
            <a:r>
              <a:rPr lang="ko-KR" altLang="en-US" dirty="0" smtClean="0"/>
              <a:t> 함수로 통계량은 확률변수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73016"/>
            <a:ext cx="381642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5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표본분</a:t>
            </a:r>
            <a:r>
              <a:rPr lang="ko-KR" altLang="en-US" dirty="0"/>
              <a:t>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표본분포</a:t>
            </a:r>
            <a:r>
              <a:rPr lang="en-US" altLang="ko-KR" dirty="0" smtClean="0"/>
              <a:t>(Sampling Distribution)</a:t>
            </a:r>
            <a:r>
              <a:rPr lang="ko-KR" altLang="en-US" dirty="0" smtClean="0"/>
              <a:t>는 한 모집단에서 같은 크기로 뽑을 수 있는 모든 표본에서 통계량을 계산할 때 이 통계량이 이루는 확률분포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수리적 통계</a:t>
            </a:r>
            <a:r>
              <a:rPr lang="ko-KR" altLang="en-US" dirty="0"/>
              <a:t>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이산형</a:t>
            </a:r>
            <a:r>
              <a:rPr lang="ko-KR" altLang="en-US" dirty="0" smtClean="0"/>
              <a:t> </a:t>
            </a:r>
            <a:r>
              <a:rPr lang="ko-KR" altLang="en-US" dirty="0"/>
              <a:t>변수 </a:t>
            </a:r>
            <a:r>
              <a:rPr lang="en-US" altLang="ko-KR" dirty="0"/>
              <a:t>(discrete variable) : 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녀</a:t>
            </a:r>
            <a:r>
              <a:rPr lang="en-US" altLang="ko-KR" dirty="0"/>
              <a:t>, </a:t>
            </a:r>
            <a:r>
              <a:rPr lang="ko-KR" altLang="en-US" dirty="0"/>
              <a:t>자동차 종류 등과 같이 연속성이 없는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 err="1"/>
              <a:t>연속형</a:t>
            </a:r>
            <a:r>
              <a:rPr lang="ko-KR" altLang="en-US" dirty="0"/>
              <a:t> 변수 </a:t>
            </a:r>
            <a:r>
              <a:rPr lang="en-US" altLang="ko-KR" dirty="0"/>
              <a:t>(continuous variable) : </a:t>
            </a:r>
            <a:r>
              <a:rPr lang="ko-KR" altLang="en-US" dirty="0"/>
              <a:t>키</a:t>
            </a:r>
            <a:r>
              <a:rPr lang="en-US" altLang="ko-KR" dirty="0"/>
              <a:t>, </a:t>
            </a:r>
            <a:r>
              <a:rPr lang="ko-KR" altLang="en-US" dirty="0" err="1"/>
              <a:t>몸무게등</a:t>
            </a:r>
            <a:r>
              <a:rPr lang="ko-KR" altLang="en-US" dirty="0"/>
              <a:t> 실수와 같이 </a:t>
            </a:r>
            <a:r>
              <a:rPr lang="ko-KR" altLang="en-US" dirty="0" err="1"/>
              <a:t>쪼게면</a:t>
            </a:r>
            <a:r>
              <a:rPr lang="ko-KR" altLang="en-US" dirty="0"/>
              <a:t> </a:t>
            </a:r>
            <a:r>
              <a:rPr lang="ko-KR" altLang="en-US" dirty="0" err="1"/>
              <a:t>쪼겔수록</a:t>
            </a:r>
            <a:r>
              <a:rPr lang="ko-KR" altLang="en-US" dirty="0"/>
              <a:t> 무한히 </a:t>
            </a:r>
            <a:r>
              <a:rPr lang="ko-KR" altLang="en-US" dirty="0" err="1"/>
              <a:t>쪼게지는</a:t>
            </a:r>
            <a:r>
              <a:rPr lang="ko-KR" altLang="en-US" dirty="0"/>
              <a:t> 연속된 변수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분석적  통계</a:t>
            </a:r>
            <a:r>
              <a:rPr lang="ko-KR" altLang="en-US" dirty="0"/>
              <a:t>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측</a:t>
            </a:r>
            <a:r>
              <a:rPr lang="ko-KR" altLang="en-US" dirty="0" err="1" smtClean="0"/>
              <a:t>정형변수</a:t>
            </a:r>
            <a:r>
              <a:rPr lang="en-US" altLang="ko-KR" dirty="0" smtClean="0"/>
              <a:t>(metric) :  </a:t>
            </a:r>
            <a:r>
              <a:rPr lang="ko-KR" altLang="en-US" dirty="0" smtClean="0"/>
              <a:t>셀 수 있거나 </a:t>
            </a:r>
            <a:r>
              <a:rPr lang="ko-KR" altLang="en-US" dirty="0"/>
              <a:t>측</a:t>
            </a:r>
            <a:r>
              <a:rPr lang="ko-KR" altLang="en-US" dirty="0" smtClean="0"/>
              <a:t>정 가능한 특성을  측정한 변수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분류형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순서</a:t>
            </a:r>
            <a:r>
              <a:rPr lang="ko-KR" altLang="en-US" dirty="0" err="1"/>
              <a:t>형</a:t>
            </a:r>
            <a:r>
              <a:rPr lang="ko-KR" altLang="en-US" dirty="0" smtClean="0"/>
              <a:t> 변수</a:t>
            </a:r>
            <a:r>
              <a:rPr lang="en-US" altLang="ko-KR" dirty="0" smtClean="0"/>
              <a:t>(non-metric) :  </a:t>
            </a:r>
            <a:r>
              <a:rPr lang="ko-KR" altLang="en-US" dirty="0" smtClean="0"/>
              <a:t>개체를 분류하기 위해 </a:t>
            </a:r>
            <a:r>
              <a:rPr lang="ko-KR" altLang="en-US" dirty="0"/>
              <a:t>측</a:t>
            </a:r>
            <a:r>
              <a:rPr lang="ko-KR" altLang="en-US" dirty="0" smtClean="0"/>
              <a:t>정된 변수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명목형</a:t>
            </a:r>
            <a:r>
              <a:rPr lang="en-US" altLang="ko-KR" dirty="0" smtClean="0"/>
              <a:t>(nominal) : </a:t>
            </a:r>
            <a:r>
              <a:rPr lang="ko-KR" altLang="en-US" dirty="0" smtClean="0"/>
              <a:t>범주의 크기 순서가 없는 경우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순서형</a:t>
            </a:r>
            <a:r>
              <a:rPr lang="en-US" altLang="ko-KR" dirty="0"/>
              <a:t>(</a:t>
            </a:r>
            <a:r>
              <a:rPr lang="en-US" altLang="ko-KR" dirty="0" smtClean="0"/>
              <a:t>ordinal) : </a:t>
            </a:r>
            <a:r>
              <a:rPr lang="ko-KR" altLang="en-US" dirty="0" smtClean="0"/>
              <a:t>범주의 크기 순서가 있는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가설검</a:t>
            </a:r>
            <a:r>
              <a:rPr lang="ko-KR" altLang="en-US" dirty="0"/>
              <a:t>증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가설의 </a:t>
            </a:r>
            <a:r>
              <a:rPr lang="ko-KR" altLang="en-US" dirty="0"/>
              <a:t>검정</a:t>
            </a:r>
            <a:r>
              <a:rPr lang="en-US" altLang="ko-KR" dirty="0"/>
              <a:t>(test of hypotheses) : </a:t>
            </a:r>
            <a:r>
              <a:rPr lang="ko-KR" altLang="en-US" dirty="0" err="1"/>
              <a:t>모수의</a:t>
            </a:r>
            <a:r>
              <a:rPr lang="ko-KR" altLang="en-US" dirty="0"/>
              <a:t> 값의 범위를 규정하는 </a:t>
            </a:r>
            <a:r>
              <a:rPr lang="ko-KR" altLang="en-US" dirty="0" err="1"/>
              <a:t>두개의</a:t>
            </a:r>
            <a:r>
              <a:rPr lang="ko-KR" altLang="en-US" dirty="0"/>
              <a:t> 가설을 세우고</a:t>
            </a:r>
            <a:r>
              <a:rPr lang="en-US" altLang="ko-KR" dirty="0"/>
              <a:t>, </a:t>
            </a:r>
            <a:r>
              <a:rPr lang="ko-KR" altLang="en-US" dirty="0"/>
              <a:t>이들 중 어느 것이 참인지를 표본의 결과로 부터 판단하는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자연</a:t>
            </a:r>
            <a:r>
              <a:rPr lang="en-US" altLang="ko-KR" dirty="0"/>
              <a:t>, </a:t>
            </a:r>
            <a:r>
              <a:rPr lang="ko-KR" altLang="en-US" dirty="0"/>
              <a:t>사회 현상을 관찰하여 이론을 세운다</a:t>
            </a:r>
            <a:r>
              <a:rPr lang="en-US" altLang="ko-KR" dirty="0"/>
              <a:t>.(</a:t>
            </a:r>
            <a:r>
              <a:rPr lang="ko-KR" altLang="en-US" dirty="0"/>
              <a:t>가설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실험</a:t>
            </a:r>
            <a:r>
              <a:rPr lang="en-US" altLang="ko-KR" dirty="0"/>
              <a:t>, </a:t>
            </a:r>
            <a:r>
              <a:rPr lang="ko-KR" altLang="en-US" dirty="0"/>
              <a:t>조사를 통해 실제 현상을 관찰한다</a:t>
            </a:r>
            <a:r>
              <a:rPr lang="en-US" altLang="ko-KR" dirty="0"/>
              <a:t>. (</a:t>
            </a:r>
            <a:r>
              <a:rPr lang="ko-KR" altLang="en-US" dirty="0"/>
              <a:t>표본 추출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실제 관찰 결과가 이론에서 </a:t>
            </a:r>
            <a:r>
              <a:rPr lang="ko-KR" altLang="en-US" dirty="0" err="1" smtClean="0"/>
              <a:t>예축되는</a:t>
            </a:r>
            <a:r>
              <a:rPr lang="ko-KR" altLang="en-US" dirty="0" smtClean="0"/>
              <a:t> </a:t>
            </a:r>
            <a:r>
              <a:rPr lang="ko-KR" altLang="en-US" dirty="0"/>
              <a:t>것과 부합하는지 판단한다</a:t>
            </a:r>
            <a:r>
              <a:rPr lang="en-US" altLang="ko-KR" dirty="0"/>
              <a:t>.(</a:t>
            </a:r>
            <a:r>
              <a:rPr lang="ko-KR" altLang="en-US" dirty="0"/>
              <a:t>가설 검정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/>
              <a:t>부합되면 </a:t>
            </a:r>
            <a:r>
              <a:rPr lang="en-US" altLang="ko-KR" dirty="0"/>
              <a:t>1</a:t>
            </a:r>
            <a:r>
              <a:rPr lang="ko-KR" altLang="en-US" dirty="0"/>
              <a:t>번의 이론을 사실로 판단하고</a:t>
            </a:r>
            <a:r>
              <a:rPr lang="en-US" altLang="ko-KR" dirty="0"/>
              <a:t>, </a:t>
            </a:r>
            <a:r>
              <a:rPr lang="ko-KR" altLang="en-US" dirty="0"/>
              <a:t>아니면 탐구를 반복한다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유한급수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무한급수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 수열의 모든 항을 더한 것이다</a:t>
            </a:r>
            <a:r>
              <a:rPr lang="en-US" altLang="ko-KR" dirty="0"/>
              <a:t>. </a:t>
            </a:r>
            <a:r>
              <a:rPr lang="ko-KR" altLang="en-US" dirty="0"/>
              <a:t>항의 개수가 유한한 유한 급수</a:t>
            </a:r>
            <a:r>
              <a:rPr lang="en-US" altLang="ko-KR" dirty="0"/>
              <a:t>(</a:t>
            </a:r>
            <a:r>
              <a:rPr lang="ko-KR" altLang="en-US" dirty="0"/>
              <a:t>有限級數</a:t>
            </a:r>
            <a:r>
              <a:rPr lang="en-US" altLang="ko-KR" dirty="0"/>
              <a:t>, </a:t>
            </a:r>
            <a:r>
              <a:rPr lang="en-US" altLang="ko-KR" dirty="0" smtClean="0"/>
              <a:t>finite </a:t>
            </a:r>
            <a:r>
              <a:rPr lang="en-US" altLang="ko-KR" dirty="0"/>
              <a:t>series)</a:t>
            </a:r>
            <a:r>
              <a:rPr lang="ko-KR" altLang="en-US" dirty="0"/>
              <a:t>와 항의 개수가 무한한 무한 급수</a:t>
            </a:r>
            <a:r>
              <a:rPr lang="en-US" altLang="ko-KR" dirty="0"/>
              <a:t>(</a:t>
            </a:r>
            <a:r>
              <a:rPr lang="ko-KR" altLang="en-US" dirty="0"/>
              <a:t>無限級數</a:t>
            </a:r>
            <a:r>
              <a:rPr lang="en-US" altLang="ko-KR" dirty="0" smtClean="0"/>
              <a:t>,</a:t>
            </a:r>
            <a:r>
              <a:rPr lang="en-US" altLang="ko-KR" dirty="0"/>
              <a:t> infinite series)</a:t>
            </a:r>
            <a:r>
              <a:rPr lang="ko-KR" altLang="en-US" dirty="0"/>
              <a:t>로 </a:t>
            </a:r>
            <a:r>
              <a:rPr lang="ko-KR" altLang="en-US" dirty="0" smtClean="0"/>
              <a:t>분류됨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41" y="4945427"/>
            <a:ext cx="52197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16426" y="3717032"/>
            <a:ext cx="2376264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有限級數</a:t>
            </a:r>
            <a:r>
              <a:rPr lang="en-US" altLang="ko-KR" sz="1400" dirty="0">
                <a:solidFill>
                  <a:schemeClr val="tx1"/>
                </a:solidFill>
              </a:rPr>
              <a:t>, 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6426" y="5388830"/>
            <a:ext cx="2403445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無限級數</a:t>
            </a:r>
            <a:r>
              <a:rPr lang="en-US" altLang="ko-KR" sz="1400" dirty="0">
                <a:solidFill>
                  <a:schemeClr val="tx1"/>
                </a:solidFill>
              </a:rPr>
              <a:t>, infinite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5"/>
            <a:ext cx="489654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모수의</a:t>
            </a:r>
            <a:r>
              <a:rPr lang="ko-KR" altLang="en-US" dirty="0" smtClean="0"/>
              <a:t> 추정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추정</a:t>
            </a:r>
            <a:r>
              <a:rPr lang="en-US" altLang="ko-KR" dirty="0"/>
              <a:t>(estimation) : </a:t>
            </a:r>
            <a:r>
              <a:rPr lang="ko-KR" altLang="en-US" dirty="0"/>
              <a:t>미지의 </a:t>
            </a:r>
            <a:r>
              <a:rPr lang="ko-KR" altLang="en-US" dirty="0" err="1"/>
              <a:t>모수의</a:t>
            </a:r>
            <a:r>
              <a:rPr lang="ko-KR" altLang="en-US" dirty="0"/>
              <a:t> 값이 얼마인지</a:t>
            </a:r>
            <a:r>
              <a:rPr lang="en-US" altLang="ko-KR" dirty="0"/>
              <a:t>, </a:t>
            </a:r>
            <a:r>
              <a:rPr lang="ko-KR" altLang="en-US" dirty="0"/>
              <a:t>또는 어떤 </a:t>
            </a:r>
            <a:r>
              <a:rPr lang="ko-KR" altLang="en-US" dirty="0" err="1"/>
              <a:t>범위내에</a:t>
            </a:r>
            <a:r>
              <a:rPr lang="ko-KR" altLang="en-US" dirty="0"/>
              <a:t> 있는지 표본결과로 부터 </a:t>
            </a:r>
            <a:r>
              <a:rPr lang="ko-KR" altLang="en-US" dirty="0" smtClean="0"/>
              <a:t>추축하는 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316835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496952"/>
            <a:ext cx="5112568" cy="26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4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신뢰수준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신뢰수준</a:t>
            </a:r>
            <a:endParaRPr lang="en-US" altLang="ko-KR" dirty="0"/>
          </a:p>
          <a:p>
            <a:pPr marL="320040" lvl="1" indent="0">
              <a:buNone/>
            </a:pPr>
            <a:r>
              <a:rPr lang="ko-KR" altLang="en-US" dirty="0"/>
              <a:t>어떤 </a:t>
            </a:r>
            <a:r>
              <a:rPr lang="ko-KR" altLang="en-US" dirty="0" err="1"/>
              <a:t>모수가</a:t>
            </a:r>
            <a:r>
              <a:rPr lang="ko-KR" altLang="en-US" dirty="0"/>
              <a:t> 신뢰구간에 속할 </a:t>
            </a:r>
            <a:r>
              <a:rPr lang="ko-KR" altLang="en-US" dirty="0" smtClean="0"/>
              <a:t>확률</a:t>
            </a:r>
            <a:endParaRPr lang="ko-KR" altLang="en-US" dirty="0"/>
          </a:p>
          <a:p>
            <a:pPr marL="320040" lvl="1" indent="0">
              <a:buNone/>
            </a:pPr>
            <a:r>
              <a:rPr lang="ko-KR" altLang="en-US" dirty="0"/>
              <a:t>추정 구간에 그 모집단 </a:t>
            </a:r>
            <a:r>
              <a:rPr lang="ko-KR" altLang="en-US" dirty="0" err="1"/>
              <a:t>특성값의</a:t>
            </a:r>
            <a:r>
              <a:rPr lang="ko-KR" altLang="en-US" dirty="0"/>
              <a:t> 참값이 존재할 확률</a:t>
            </a:r>
          </a:p>
          <a:p>
            <a:pPr marL="320040" lvl="1" indent="0">
              <a:buNone/>
            </a:pPr>
            <a:r>
              <a:rPr lang="ko-KR" altLang="en-US" dirty="0"/>
              <a:t>구간 </a:t>
            </a:r>
            <a:r>
              <a:rPr lang="ko-KR" altLang="en-US" dirty="0" err="1"/>
              <a:t>추정량이</a:t>
            </a:r>
            <a:r>
              <a:rPr lang="ko-KR" altLang="en-US" dirty="0"/>
              <a:t> 모집단의 </a:t>
            </a:r>
            <a:r>
              <a:rPr lang="ko-KR" altLang="en-US" dirty="0" err="1"/>
              <a:t>모수를</a:t>
            </a:r>
            <a:r>
              <a:rPr lang="ko-KR" altLang="en-US" dirty="0"/>
              <a:t> 포함하게 될 확률</a:t>
            </a:r>
          </a:p>
          <a:p>
            <a:pPr marL="320040" lvl="1" indent="0">
              <a:buNone/>
            </a:pPr>
            <a:r>
              <a:rPr lang="ko-KR" altLang="en-US" dirty="0"/>
              <a:t>범위</a:t>
            </a:r>
            <a:r>
              <a:rPr lang="en-US" altLang="ko-KR" dirty="0"/>
              <a:t>: 0% ~ 100</a:t>
            </a:r>
            <a:r>
              <a:rPr lang="en-US" altLang="ko-KR" dirty="0" smtClean="0"/>
              <a:t>%</a:t>
            </a:r>
            <a:r>
              <a:rPr lang="ko-KR" altLang="en-US" dirty="0" smtClean="0"/>
              <a:t>가 </a:t>
            </a:r>
            <a:r>
              <a:rPr lang="ko-KR" altLang="en-US" dirty="0"/>
              <a:t>가능</a:t>
            </a:r>
          </a:p>
          <a:p>
            <a:pPr marL="320040" lvl="1" indent="0">
              <a:buNone/>
            </a:pPr>
            <a:r>
              <a:rPr lang="ko-KR" altLang="en-US" dirty="0"/>
              <a:t>보통 </a:t>
            </a:r>
            <a:r>
              <a:rPr lang="en-US" altLang="ko-KR" dirty="0"/>
              <a:t>95</a:t>
            </a:r>
            <a:r>
              <a:rPr lang="en-US" altLang="ko-KR" dirty="0" smtClean="0"/>
              <a:t>%</a:t>
            </a:r>
            <a:r>
              <a:rPr lang="ko-KR" altLang="en-US" dirty="0" smtClean="0"/>
              <a:t>를 사용함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신뢰구간</a:t>
            </a:r>
            <a:endParaRPr lang="en-US" altLang="ko-KR" sz="2900" dirty="0"/>
          </a:p>
          <a:p>
            <a:pPr marL="320040" lvl="1" indent="0">
              <a:buNone/>
            </a:pPr>
            <a:r>
              <a:rPr lang="ko-KR" altLang="en-US" dirty="0"/>
              <a:t>신뢰수준의 확률로 모평균을 포함하는 구간</a:t>
            </a:r>
          </a:p>
          <a:p>
            <a:pPr marL="320040" lvl="1" indent="0">
              <a:buNone/>
            </a:pPr>
            <a:r>
              <a:rPr lang="ko-KR" altLang="en-US" dirty="0" err="1"/>
              <a:t>모수가</a:t>
            </a:r>
            <a:r>
              <a:rPr lang="ko-KR" altLang="en-US" dirty="0"/>
              <a:t> 어느 범위 안에 있는지를 확률적으로 보여주는 방법</a:t>
            </a:r>
          </a:p>
          <a:p>
            <a:pPr marL="320040" lvl="1" indent="0">
              <a:buNone/>
            </a:pPr>
            <a:r>
              <a:rPr lang="en-US" altLang="ko-KR" dirty="0"/>
              <a:t>P(U&lt;θ&lt;V)=0.95P(U&lt;θ&lt;V)=0.95</a:t>
            </a:r>
            <a:endParaRPr lang="ko-KR" altLang="en-US" dirty="0"/>
          </a:p>
          <a:p>
            <a:pPr marL="320040" lvl="1" indent="0">
              <a:buNone/>
            </a:pPr>
            <a:r>
              <a:rPr lang="ko-KR" altLang="en-US" dirty="0"/>
              <a:t>→ 신뢰구간</a:t>
            </a:r>
            <a:r>
              <a:rPr lang="en-US" altLang="ko-KR" dirty="0"/>
              <a:t>: U ~ V→ </a:t>
            </a:r>
            <a:r>
              <a:rPr lang="ko-KR" altLang="en-US" dirty="0"/>
              <a:t>신뢰수준</a:t>
            </a:r>
            <a:r>
              <a:rPr lang="en-US" altLang="ko-KR" dirty="0"/>
              <a:t>: 95%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데이터의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도수분포표 </a:t>
            </a:r>
            <a:r>
              <a:rPr lang="en-US" altLang="ko-KR" dirty="0"/>
              <a:t>(frequency table)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도수분포표 </a:t>
            </a:r>
            <a:r>
              <a:rPr lang="en-US" altLang="ko-KR" dirty="0"/>
              <a:t>(frequency table) : </a:t>
            </a:r>
            <a:r>
              <a:rPr lang="ko-KR" altLang="en-US" dirty="0"/>
              <a:t>빈도수 분포표라고도 하는데</a:t>
            </a:r>
            <a:r>
              <a:rPr lang="en-US" altLang="ko-KR" dirty="0"/>
              <a:t>, </a:t>
            </a:r>
            <a:r>
              <a:rPr lang="ko-KR" altLang="en-US" dirty="0" err="1"/>
              <a:t>연속형</a:t>
            </a:r>
            <a:r>
              <a:rPr lang="ko-KR" altLang="en-US" dirty="0"/>
              <a:t> 변수의 경우 히스토그램 처럼 구간을 나눠서 그래프가 아니라 테이블로 표현한 거나</a:t>
            </a:r>
            <a:r>
              <a:rPr lang="en-US" altLang="ko-KR" dirty="0"/>
              <a:t>, </a:t>
            </a:r>
            <a:r>
              <a:rPr lang="ko-KR" altLang="en-US" dirty="0" err="1"/>
              <a:t>이산형</a:t>
            </a:r>
            <a:r>
              <a:rPr lang="ko-KR" altLang="en-US" dirty="0"/>
              <a:t> 변수의 경우 각 변수의 값을 테이블로 표현한 것을  도수 분포표 라고 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도수분포표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그리는 단계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관축치</a:t>
            </a:r>
            <a:r>
              <a:rPr lang="ko-KR" altLang="en-US" dirty="0" smtClean="0"/>
              <a:t> </a:t>
            </a:r>
            <a:r>
              <a:rPr lang="ko-KR" altLang="en-US" dirty="0"/>
              <a:t>중 최대값과 최소값을 찾는다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최대값과 </a:t>
            </a:r>
            <a:r>
              <a:rPr lang="ko-KR" altLang="en-US" dirty="0"/>
              <a:t>최소값의 차이</a:t>
            </a:r>
            <a:r>
              <a:rPr lang="en-US" altLang="ko-KR" dirty="0"/>
              <a:t>, </a:t>
            </a:r>
            <a:r>
              <a:rPr lang="ko-KR" altLang="en-US" dirty="0"/>
              <a:t>즉 범위를 구한다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몇 </a:t>
            </a:r>
            <a:r>
              <a:rPr lang="ko-KR" altLang="en-US" dirty="0"/>
              <a:t>개의 구간으로 나눌 것이지 </a:t>
            </a:r>
            <a:r>
              <a:rPr lang="ko-KR" altLang="en-US" dirty="0" smtClean="0"/>
              <a:t>결정한다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/>
              <a:t>대략 </a:t>
            </a:r>
            <a:r>
              <a:rPr lang="en-US" altLang="ko-KR" dirty="0"/>
              <a:t>6</a:t>
            </a:r>
            <a:r>
              <a:rPr lang="ko-KR" altLang="en-US" dirty="0"/>
              <a:t>개</a:t>
            </a:r>
            <a:r>
              <a:rPr lang="en-US" altLang="ko-KR" dirty="0"/>
              <a:t>-14</a:t>
            </a:r>
            <a:r>
              <a:rPr lang="ko-KR" altLang="en-US" dirty="0"/>
              <a:t>개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구간이 </a:t>
            </a:r>
            <a:r>
              <a:rPr lang="ko-KR" altLang="en-US" dirty="0"/>
              <a:t>중복되지 않도록 범위를 정한다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각 </a:t>
            </a:r>
            <a:r>
              <a:rPr lang="ko-KR" altLang="en-US" dirty="0"/>
              <a:t>구간에 속하는 </a:t>
            </a:r>
            <a:r>
              <a:rPr lang="ko-KR" altLang="en-US" dirty="0" err="1" smtClean="0"/>
              <a:t>관축치의</a:t>
            </a:r>
            <a:r>
              <a:rPr lang="ko-KR" altLang="en-US" dirty="0" smtClean="0"/>
              <a:t> </a:t>
            </a:r>
            <a:r>
              <a:rPr lang="ko-KR" altLang="en-US" dirty="0"/>
              <a:t>수를 세어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도수를 </a:t>
            </a:r>
            <a:r>
              <a:rPr lang="ko-KR" altLang="en-US" dirty="0"/>
              <a:t>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도수분포표의</a:t>
            </a:r>
            <a:r>
              <a:rPr lang="en-US" altLang="ko-KR" dirty="0" smtClean="0"/>
              <a:t>  </a:t>
            </a:r>
            <a:r>
              <a:rPr lang="ko-KR" altLang="en-US" dirty="0" smtClean="0"/>
              <a:t>평균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계급값과</a:t>
            </a:r>
            <a:r>
              <a:rPr lang="ko-KR" altLang="en-US" dirty="0" smtClean="0"/>
              <a:t> 도수를 곱해서 총합을 구하고 도수의 총합으로 나누면 평균이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32" y="2924944"/>
            <a:ext cx="49625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4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히스토</a:t>
            </a:r>
            <a:r>
              <a:rPr lang="ko-KR" altLang="en-US" dirty="0"/>
              <a:t> 그램 </a:t>
            </a:r>
            <a:r>
              <a:rPr lang="en-US" altLang="ko-KR" dirty="0"/>
              <a:t>: </a:t>
            </a:r>
            <a:r>
              <a:rPr lang="ko-KR" altLang="en-US" dirty="0" err="1"/>
              <a:t>연속형</a:t>
            </a:r>
            <a:r>
              <a:rPr lang="ko-KR" altLang="en-US" dirty="0"/>
              <a:t> 변수는 히스토그램을 이용하여 표현이 가능하다</a:t>
            </a:r>
            <a:r>
              <a:rPr lang="en-US" altLang="ko-KR" dirty="0"/>
              <a:t>. </a:t>
            </a:r>
            <a:r>
              <a:rPr lang="ko-KR" altLang="en-US" dirty="0"/>
              <a:t>히스토그램이란</a:t>
            </a:r>
            <a:r>
              <a:rPr lang="en-US" altLang="ko-KR" dirty="0"/>
              <a:t>, </a:t>
            </a:r>
            <a:r>
              <a:rPr lang="ko-KR" altLang="en-US" dirty="0"/>
              <a:t>연속된 변수의 </a:t>
            </a:r>
            <a:r>
              <a:rPr lang="en-US" altLang="ko-KR" dirty="0"/>
              <a:t>X</a:t>
            </a:r>
            <a:r>
              <a:rPr lang="ko-KR" altLang="en-US" dirty="0"/>
              <a:t>축을 일정 구간으로 나눠서</a:t>
            </a:r>
            <a:r>
              <a:rPr lang="en-US" altLang="ko-KR" dirty="0"/>
              <a:t>, (5</a:t>
            </a:r>
            <a:r>
              <a:rPr lang="ko-KR" altLang="en-US" dirty="0"/>
              <a:t>씩</a:t>
            </a:r>
            <a:r>
              <a:rPr lang="en-US" altLang="ko-KR" dirty="0"/>
              <a:t>) </a:t>
            </a:r>
            <a:r>
              <a:rPr lang="ko-KR" altLang="en-US" dirty="0"/>
              <a:t>그 구간에 들어가는 데이터를 표현하는 방법으로</a:t>
            </a:r>
            <a:r>
              <a:rPr lang="en-US" altLang="ko-KR" dirty="0"/>
              <a:t>, </a:t>
            </a:r>
            <a:r>
              <a:rPr lang="ko-KR" altLang="en-US" dirty="0"/>
              <a:t>키를 예를 들면 </a:t>
            </a:r>
            <a:r>
              <a:rPr lang="en-US" altLang="ko-KR" dirty="0"/>
              <a:t>160~170,170~180</a:t>
            </a:r>
            <a:r>
              <a:rPr lang="ko-KR" altLang="en-US" dirty="0"/>
              <a:t>에 각각 몇 명이 있는지 그래프로 나타내면 </a:t>
            </a:r>
            <a:r>
              <a:rPr lang="ko-KR" altLang="en-US" dirty="0" err="1"/>
              <a:t>히스토</a:t>
            </a:r>
            <a:r>
              <a:rPr lang="ko-KR" altLang="en-US" dirty="0"/>
              <a:t> 그램이라고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 형태의 특징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도수분포표에 대한 히스토그램 그래프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23241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36912"/>
            <a:ext cx="3924300" cy="39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9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중심위치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등차급수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2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산출평균</a:t>
            </a:r>
            <a:r>
              <a:rPr lang="en-US" altLang="ko-KR" dirty="0" smtClean="0"/>
              <a:t>: arithmetic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주어진 값들을 더해서 총 개수로 나누는 값</a:t>
            </a:r>
            <a:endParaRPr lang="en-US" altLang="ko-KR" dirty="0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3429000"/>
            <a:ext cx="3152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4581128"/>
            <a:ext cx="32956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기하평균</a:t>
            </a:r>
            <a:r>
              <a:rPr lang="en-US" altLang="ko-KR" dirty="0" smtClean="0"/>
              <a:t>: geometric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복수개의 수치의 곱을 수치의 개수로 제곱근을 취해서 산출되는 평균값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인구성장률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투자이률 등 성장률 평균 </a:t>
            </a:r>
            <a:r>
              <a:rPr lang="ko-KR" altLang="en-US" dirty="0" err="1" smtClean="0"/>
              <a:t>산출시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819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97152"/>
            <a:ext cx="3257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조화평균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수학에서 조화 평균</a:t>
            </a:r>
            <a:r>
              <a:rPr lang="en-US" altLang="ko-KR" dirty="0"/>
              <a:t>(</a:t>
            </a:r>
            <a:r>
              <a:rPr lang="ko-KR" altLang="en-US" dirty="0"/>
              <a:t>調和平均</a:t>
            </a:r>
            <a:r>
              <a:rPr lang="en-US" altLang="ko-KR" dirty="0"/>
              <a:t>)</a:t>
            </a:r>
            <a:r>
              <a:rPr lang="ko-KR" altLang="en-US" dirty="0"/>
              <a:t>은 주어진 수들의 역수의 산술 평균의 </a:t>
            </a:r>
            <a:r>
              <a:rPr lang="ko-KR" altLang="en-US" dirty="0" smtClean="0"/>
              <a:t>역수</a:t>
            </a:r>
            <a:r>
              <a:rPr lang="en-US" altLang="ko-KR" dirty="0" smtClean="0"/>
              <a:t>, </a:t>
            </a:r>
            <a:r>
              <a:rPr lang="ko-KR" altLang="en-US" dirty="0"/>
              <a:t>평균적인 변화율을 구할 때에 주로 사용된다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실수 </a:t>
            </a:r>
            <a:r>
              <a:rPr lang="en-US" altLang="ko-KR" dirty="0"/>
              <a:t>a1, ..., an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조화 평균 </a:t>
            </a:r>
            <a:r>
              <a:rPr lang="en-US" altLang="ko-KR" dirty="0"/>
              <a:t>H</a:t>
            </a:r>
            <a:r>
              <a:rPr lang="ko-KR" altLang="en-US" dirty="0"/>
              <a:t>는</a:t>
            </a:r>
            <a:endParaRPr lang="en-US" altLang="ko-KR" dirty="0"/>
          </a:p>
        </p:txBody>
      </p:sp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298441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중앙값</a:t>
            </a:r>
            <a:r>
              <a:rPr lang="en-US" altLang="ko-KR" dirty="0" smtClean="0"/>
              <a:t>: median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중앙에 위치하는 </a:t>
            </a:r>
            <a:r>
              <a:rPr lang="ko-KR" altLang="en-US" dirty="0" smtClean="0"/>
              <a:t>값은 어떤 </a:t>
            </a:r>
            <a:r>
              <a:rPr lang="ko-KR" altLang="en-US" dirty="0"/>
              <a:t>주어진 값들을 크기의 순서대로 정렬했을 때 가장 중앙에 위치하는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개의 값이 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홀수이면 </a:t>
            </a:r>
            <a:r>
              <a:rPr lang="en-US" altLang="ko-KR" dirty="0">
                <a:solidFill>
                  <a:schemeClr val="tx1"/>
                </a:solidFill>
              </a:rPr>
              <a:t>(n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1)/2 </a:t>
            </a:r>
            <a:r>
              <a:rPr lang="ko-KR" altLang="en-US" dirty="0">
                <a:solidFill>
                  <a:schemeClr val="tx1"/>
                </a:solidFill>
              </a:rPr>
              <a:t>번째 값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짝수이면 </a:t>
            </a:r>
            <a:r>
              <a:rPr lang="en-US" altLang="ko-KR" dirty="0">
                <a:solidFill>
                  <a:schemeClr val="tx1"/>
                </a:solidFill>
              </a:rPr>
              <a:t>n/2 </a:t>
            </a:r>
            <a:r>
              <a:rPr lang="ko-KR" altLang="en-US" dirty="0">
                <a:solidFill>
                  <a:schemeClr val="tx1"/>
                </a:solidFill>
              </a:rPr>
              <a:t>번째 값과 </a:t>
            </a:r>
            <a:r>
              <a:rPr lang="en-US" altLang="ko-KR" dirty="0">
                <a:solidFill>
                  <a:schemeClr val="tx1"/>
                </a:solidFill>
              </a:rPr>
              <a:t>n/2+1</a:t>
            </a:r>
            <a:r>
              <a:rPr lang="ko-KR" altLang="en-US" dirty="0">
                <a:solidFill>
                  <a:schemeClr val="tx1"/>
                </a:solidFill>
              </a:rPr>
              <a:t>번째 값의 평균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최빈</a:t>
            </a:r>
            <a:r>
              <a:rPr lang="ko-KR" altLang="en-US" dirty="0" err="1"/>
              <a:t>값</a:t>
            </a:r>
            <a:r>
              <a:rPr lang="en-US" altLang="ko-KR" dirty="0" smtClean="0"/>
              <a:t>: mode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가장 많이 </a:t>
            </a:r>
            <a:r>
              <a:rPr lang="ko-KR" altLang="en-US" dirty="0" err="1" smtClean="0"/>
              <a:t>관축되는</a:t>
            </a:r>
            <a:r>
              <a:rPr lang="ko-KR" altLang="en-US" dirty="0" smtClean="0"/>
              <a:t> 수는 주어진 </a:t>
            </a:r>
            <a:r>
              <a:rPr lang="ko-KR" altLang="en-US" dirty="0"/>
              <a:t>값 중에서 가장 자주 나오는 값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{1,2,3,4,4,4,5}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최빈값은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이다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scipy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Normal/uniform</a:t>
            </a:r>
            <a:r>
              <a:rPr lang="ko-KR" altLang="en-US" dirty="0" smtClean="0"/>
              <a:t>에 대한 평균</a:t>
            </a:r>
            <a:r>
              <a:rPr lang="en-US" altLang="ko-KR" dirty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/>
              <a:t> 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pic>
        <p:nvPicPr>
          <p:cNvPr id="381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7445"/>
            <a:ext cx="352839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79844"/>
            <a:ext cx="39338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1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scipy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Normal/uniform</a:t>
            </a:r>
            <a:r>
              <a:rPr lang="ko-KR" altLang="en-US" dirty="0" smtClean="0"/>
              <a:t>에 대한 평균</a:t>
            </a:r>
            <a:r>
              <a:rPr lang="en-US" altLang="ko-KR" dirty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/>
              <a:t> 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pic>
        <p:nvPicPr>
          <p:cNvPr id="392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2199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0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statistics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scipy.stats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mode </a:t>
            </a:r>
            <a:r>
              <a:rPr lang="ko-KR" altLang="en-US" dirty="0" smtClean="0"/>
              <a:t>연산으로 </a:t>
            </a:r>
            <a:r>
              <a:rPr lang="ko-KR" altLang="en-US" dirty="0" err="1" smtClean="0"/>
              <a:t>최빈값을</a:t>
            </a:r>
            <a:r>
              <a:rPr lang="ko-KR" altLang="en-US" dirty="0" smtClean="0"/>
              <a:t> 찾아야 함</a:t>
            </a:r>
            <a:endParaRPr lang="en-US" altLang="ko-KR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429000"/>
            <a:ext cx="41529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산포</a:t>
            </a:r>
            <a:r>
              <a:rPr lang="ko-KR" altLang="en-US" sz="6000" dirty="0"/>
              <a:t>도</a:t>
            </a:r>
            <a:r>
              <a:rPr lang="ko-KR" altLang="en-US" sz="6000" dirty="0" smtClean="0"/>
              <a:t> </a:t>
            </a:r>
            <a:r>
              <a:rPr lang="ko-KR" altLang="en-US" sz="6000" b="1" dirty="0"/>
              <a:t/>
            </a:r>
            <a:br>
              <a:rPr lang="ko-KR" altLang="en-US" sz="6000" b="1" dirty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등차급수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등차급수</a:t>
            </a:r>
            <a:r>
              <a:rPr lang="en-US" altLang="ko-KR" dirty="0" smtClean="0"/>
              <a:t>[ </a:t>
            </a:r>
            <a:r>
              <a:rPr lang="en-US" altLang="ko-KR" dirty="0"/>
              <a:t>arithmetic series , </a:t>
            </a:r>
            <a:r>
              <a:rPr lang="ko-KR" altLang="en-US" dirty="0"/>
              <a:t>等差級數 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ko-KR" altLang="en-US" dirty="0" smtClean="0"/>
              <a:t> 산술급수</a:t>
            </a:r>
            <a:r>
              <a:rPr lang="en-US" altLang="ko-KR" dirty="0"/>
              <a:t>(</a:t>
            </a:r>
            <a:r>
              <a:rPr lang="ko-KR" altLang="en-US" dirty="0"/>
              <a:t>算術級數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r>
              <a:rPr lang="ko-KR" altLang="en-US" dirty="0"/>
              <a:t> 등차수열을 이루고 있는 것을 </a:t>
            </a:r>
            <a:r>
              <a:rPr lang="ko-KR" altLang="en-US" dirty="0" smtClean="0"/>
              <a:t>말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baseline="-25000" dirty="0" smtClean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n-1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d(n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 </a:t>
            </a:r>
            <a:r>
              <a:rPr lang="ko-KR" altLang="en-US" dirty="0">
                <a:solidFill>
                  <a:schemeClr val="tx1"/>
                </a:solidFill>
              </a:rPr>
              <a:t>인 </a:t>
            </a:r>
            <a:r>
              <a:rPr lang="ko-KR" altLang="en-US" dirty="0" smtClean="0">
                <a:solidFill>
                  <a:schemeClr val="tx1"/>
                </a:solidFill>
              </a:rPr>
              <a:t>관계식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73395"/>
            <a:ext cx="2476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93171"/>
            <a:ext cx="1647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16208" y="53535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60932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급수로 표시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3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산포는 데이터가 흩어진 정도를 나타내는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분산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표준편차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범위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사분위수범위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smtClean="0"/>
              <a:t>...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산포의 </a:t>
            </a:r>
            <a:r>
              <a:rPr lang="ko-KR" altLang="en-US" dirty="0" smtClean="0"/>
              <a:t>척도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산포의 </a:t>
            </a:r>
            <a:r>
              <a:rPr lang="ko-KR" altLang="en-US" dirty="0" smtClean="0"/>
              <a:t>척도</a:t>
            </a:r>
            <a:r>
              <a:rPr lang="en-US" altLang="ko-KR" dirty="0" smtClean="0"/>
              <a:t>(</a:t>
            </a:r>
            <a:r>
              <a:rPr lang="en-US" altLang="ko-KR" dirty="0" smtClean="0"/>
              <a:t>Measure of dispersion) : </a:t>
            </a:r>
            <a:r>
              <a:rPr lang="ko-KR" altLang="en-US" dirty="0"/>
              <a:t>데이터가 흩어진 정도를 수치로서 </a:t>
            </a:r>
            <a:r>
              <a:rPr lang="ko-KR" altLang="en-US" dirty="0" smtClean="0"/>
              <a:t>측</a:t>
            </a:r>
            <a:r>
              <a:rPr lang="ko-KR" altLang="en-US" dirty="0"/>
              <a:t>정</a:t>
            </a:r>
            <a:r>
              <a:rPr lang="ko-KR" altLang="en-US" dirty="0" smtClean="0"/>
              <a:t>하는 </a:t>
            </a:r>
            <a:r>
              <a:rPr lang="ko-KR" altLang="en-US" dirty="0"/>
              <a:t>것으로 분산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 err="1"/>
              <a:t>사분위범위</a:t>
            </a:r>
            <a:r>
              <a:rPr lang="ko-KR" altLang="en-US" dirty="0"/>
              <a:t> 등이 많이 사용됨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표본을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동일한 부분으로 나눈 값</a:t>
            </a:r>
            <a:endParaRPr lang="ko-KR" altLang="en-US" dirty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8" y="4365104"/>
            <a:ext cx="482381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827584" y="2852936"/>
            <a:ext cx="4709796" cy="1054860"/>
            <a:chOff x="1474641" y="2852936"/>
            <a:chExt cx="6193703" cy="10548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5656" y="3356992"/>
              <a:ext cx="61926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57152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67397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47565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02359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1946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74641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3848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24400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3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84437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63405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중앙</a:t>
              </a:r>
              <a:r>
                <a:rPr lang="ko-KR" altLang="en-US" sz="1200" dirty="0"/>
                <a:t>값</a:t>
              </a: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212976"/>
            <a:ext cx="24669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60232" y="567042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그래프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52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</a:t>
            </a:r>
            <a:r>
              <a:rPr lang="ko-KR" altLang="en-US" dirty="0"/>
              <a:t>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범위</a:t>
            </a:r>
            <a:r>
              <a:rPr lang="en-US" altLang="ko-KR" dirty="0" smtClean="0"/>
              <a:t>(range)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429000"/>
            <a:ext cx="778192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7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변동계수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변동계수</a:t>
            </a:r>
            <a:r>
              <a:rPr lang="en-US" altLang="ko-KR" dirty="0" smtClean="0"/>
              <a:t>(Coefficient of Variation)</a:t>
            </a:r>
            <a:r>
              <a:rPr lang="ko-KR" altLang="en-US" dirty="0" smtClean="0"/>
              <a:t>은 분포의 퍼짐의 정도를 비교하게 해준다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자료 단위가 다르고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표준편차와 평균이 상당히 다른 두 분포가 있을 때 그 </a:t>
            </a:r>
            <a:r>
              <a:rPr lang="ko-KR" altLang="en-US" dirty="0" err="1" smtClean="0"/>
              <a:t>두분포의</a:t>
            </a:r>
            <a:r>
              <a:rPr lang="ko-KR" altLang="en-US" dirty="0" smtClean="0"/>
              <a:t> 산포를 타당하게 비교하기 위해 사용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18" y="4653136"/>
            <a:ext cx="4552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004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왜도</a:t>
            </a:r>
            <a:r>
              <a:rPr lang="en-US" altLang="ko-KR" dirty="0"/>
              <a:t>(</a:t>
            </a:r>
            <a:r>
              <a:rPr lang="ko-KR" altLang="en-US" dirty="0"/>
              <a:t>歪度</a:t>
            </a:r>
            <a:r>
              <a:rPr lang="en-US" altLang="ko-KR" dirty="0"/>
              <a:t>; </a:t>
            </a:r>
            <a:r>
              <a:rPr lang="en-US" altLang="ko-KR" dirty="0" err="1"/>
              <a:t>skewness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 smtClean="0"/>
              <a:t>데이터의 </a:t>
            </a:r>
            <a:r>
              <a:rPr lang="ko-KR" altLang="en-US" dirty="0"/>
              <a:t>분포형태가 기울어진 정도를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분포의 </a:t>
            </a:r>
            <a:r>
              <a:rPr lang="ko-KR" altLang="en-US" dirty="0"/>
              <a:t>형태는 좌우대칭이면 </a:t>
            </a:r>
            <a:r>
              <a:rPr lang="ko-KR" altLang="en-US" dirty="0" err="1"/>
              <a:t>왜도는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ko-KR" altLang="en-US" dirty="0" err="1"/>
              <a:t>왜도가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의 값을 가지면 오른쪽으로 긴 꼬리를 가지는 형태</a:t>
            </a:r>
            <a:r>
              <a:rPr lang="en-US" altLang="ko-KR" dirty="0"/>
              <a:t>, -</a:t>
            </a:r>
            <a:r>
              <a:rPr lang="ko-KR" altLang="en-US" dirty="0"/>
              <a:t>의 값을 가지면 왼쪽으로 긴 꼬리를 가지는 형태를 보인다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  <p:pic>
        <p:nvPicPr>
          <p:cNvPr id="436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545236"/>
            <a:ext cx="2543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6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45223"/>
            <a:ext cx="16859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9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왜도의</a:t>
            </a:r>
            <a:r>
              <a:rPr lang="ko-KR" altLang="en-US" dirty="0" smtClean="0"/>
              <a:t> 형태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왜도</a:t>
            </a:r>
            <a:r>
              <a:rPr lang="en-US" altLang="ko-KR" dirty="0"/>
              <a:t>(</a:t>
            </a:r>
            <a:r>
              <a:rPr lang="ko-KR" altLang="en-US" dirty="0"/>
              <a:t>歪度</a:t>
            </a:r>
            <a:r>
              <a:rPr lang="en-US" altLang="ko-KR" dirty="0"/>
              <a:t>; </a:t>
            </a:r>
            <a:r>
              <a:rPr lang="en-US" altLang="ko-KR" dirty="0" err="1"/>
              <a:t>skewness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 smtClean="0"/>
              <a:t>데이터의 </a:t>
            </a:r>
            <a:r>
              <a:rPr lang="ko-KR" altLang="en-US" dirty="0"/>
              <a:t>분포형태가 기울어진 정도를 의미한다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  <p:pic>
        <p:nvPicPr>
          <p:cNvPr id="436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038822"/>
            <a:ext cx="2543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7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86" y="3789040"/>
            <a:ext cx="6105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4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첨도</a:t>
            </a:r>
            <a:r>
              <a:rPr lang="en-US" altLang="ko-KR" dirty="0"/>
              <a:t>(</a:t>
            </a:r>
            <a:r>
              <a:rPr lang="ko-KR" altLang="en-US" dirty="0"/>
              <a:t>尖度</a:t>
            </a:r>
            <a:r>
              <a:rPr lang="en-US" altLang="ko-KR" dirty="0"/>
              <a:t>;kurtosis)</a:t>
            </a:r>
            <a:r>
              <a:rPr lang="ko-KR" altLang="en-US" dirty="0"/>
              <a:t>란 분포가 평균치 주변에 몰려 있는 형태인지 멀리 퍼져 있는 형태인지 그 뾰족한 정도를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표준정규분포의 </a:t>
            </a:r>
            <a:r>
              <a:rPr lang="ko-KR" altLang="en-US" dirty="0" err="1"/>
              <a:t>첨도계수는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이며</a:t>
            </a:r>
            <a:r>
              <a:rPr lang="en-US" altLang="ko-KR" dirty="0"/>
              <a:t>, 0</a:t>
            </a:r>
            <a:r>
              <a:rPr lang="ko-KR" altLang="en-US" dirty="0"/>
              <a:t>보다 크면 표준정규분포에 비해 더 뾰족하게 몰려 있는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, </a:t>
            </a:r>
            <a:r>
              <a:rPr lang="en-US" altLang="ko-KR" dirty="0"/>
              <a:t>0</a:t>
            </a:r>
            <a:r>
              <a:rPr lang="ko-KR" altLang="en-US" dirty="0"/>
              <a:t>보다 작으면 보다 넓게 퍼져 있는 </a:t>
            </a:r>
            <a:r>
              <a:rPr lang="ko-KR" altLang="en-US" dirty="0" smtClean="0"/>
              <a:t>형태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pic>
        <p:nvPicPr>
          <p:cNvPr id="442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085184"/>
            <a:ext cx="2160240" cy="147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8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왜도와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첨도의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왜도와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첨도의</a:t>
            </a:r>
            <a:r>
              <a:rPr lang="ko-KR" altLang="en-US" dirty="0" smtClean="0"/>
              <a:t> 특징</a:t>
            </a:r>
            <a:r>
              <a:rPr lang="en-US" altLang="ko-KR" dirty="0" smtClean="0"/>
              <a:t>.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pic>
        <p:nvPicPr>
          <p:cNvPr id="438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633670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/>
              <a:t>두개</a:t>
            </a:r>
            <a:r>
              <a:rPr lang="ko-KR" altLang="en-US" sz="6000" dirty="0"/>
              <a:t> 이상의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연속 </a:t>
            </a:r>
            <a:r>
              <a:rPr lang="ko-KR" altLang="en-US" sz="6000" dirty="0"/>
              <a:t>변수 정리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- </a:t>
            </a:r>
            <a:r>
              <a:rPr lang="ko-KR" altLang="en-US" sz="6000" dirty="0" smtClean="0"/>
              <a:t>분산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표준편차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등비급수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평균을 중심으로 자료의 흩어진 정도가 어느 정도인지를 측</a:t>
            </a:r>
            <a:r>
              <a:rPr lang="ko-KR" altLang="en-US" dirty="0"/>
              <a:t>정</a:t>
            </a:r>
            <a:r>
              <a:rPr lang="ko-KR" altLang="en-US" dirty="0" smtClean="0"/>
              <a:t>하는 것이며 평균에서 얼마나 벗어났는지를 나타내는 것이다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population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전체집단이라 가정할 경우 계산</a:t>
            </a:r>
            <a:endParaRPr lang="en-US" altLang="ko-KR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909188"/>
            <a:ext cx="533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20383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306938"/>
            <a:ext cx="28670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2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표본분산 </a:t>
            </a:r>
            <a:r>
              <a:rPr lang="en-US" altLang="ko-KR" dirty="0" smtClean="0"/>
              <a:t>: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n-1(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중에 일부인  표본공간이라 가정할 경우 계산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4972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4359"/>
            <a:ext cx="18859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73216"/>
            <a:ext cx="3429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7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Numpy.random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이용해서 </a:t>
            </a:r>
            <a:r>
              <a:rPr lang="en-US" altLang="ko-KR" dirty="0" smtClean="0"/>
              <a:t> </a:t>
            </a: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/>
              <a:t>분산</a:t>
            </a:r>
            <a:r>
              <a:rPr lang="en-US" altLang="ko-KR" dirty="0"/>
              <a:t>/</a:t>
            </a:r>
            <a:r>
              <a:rPr lang="ko-KR" altLang="en-US" dirty="0" smtClean="0"/>
              <a:t>표준편차 구하기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  <p:pic>
        <p:nvPicPr>
          <p:cNvPr id="453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147" y="3068960"/>
            <a:ext cx="44672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45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모평균에서 </a:t>
            </a:r>
            <a:r>
              <a:rPr lang="ko-KR" altLang="en-US" dirty="0" smtClean="0"/>
              <a:t>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 평균에서 </a:t>
            </a:r>
            <a:r>
              <a:rPr lang="ko-KR" altLang="en-US" dirty="0" smtClean="0"/>
              <a:t>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</a:t>
            </a:r>
            <a:r>
              <a:rPr lang="ko-KR" altLang="en-US" dirty="0" smtClean="0"/>
              <a:t>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Numpy.var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sta.pvariance</a:t>
            </a:r>
            <a:r>
              <a:rPr lang="ko-KR" altLang="en-US" dirty="0" smtClean="0"/>
              <a:t>와 동일한 처리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5256584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3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통계학에서 편차</a:t>
            </a:r>
            <a:r>
              <a:rPr lang="en-US" altLang="ko-KR" dirty="0"/>
              <a:t>(deviation)</a:t>
            </a:r>
            <a:r>
              <a:rPr lang="ko-KR" altLang="en-US" dirty="0"/>
              <a:t>는 </a:t>
            </a:r>
            <a:r>
              <a:rPr lang="ko-KR" altLang="en-US" dirty="0" err="1" smtClean="0"/>
              <a:t>관</a:t>
            </a:r>
            <a:r>
              <a:rPr lang="ko-KR" altLang="en-US" dirty="0" err="1"/>
              <a:t>측</a:t>
            </a:r>
            <a:r>
              <a:rPr lang="ko-KR" altLang="en-US" dirty="0" err="1" smtClean="0"/>
              <a:t>값과</a:t>
            </a:r>
            <a:r>
              <a:rPr lang="ko-KR" altLang="en-US" dirty="0" smtClean="0"/>
              <a:t> </a:t>
            </a:r>
            <a:r>
              <a:rPr lang="ko-KR" altLang="en-US" dirty="0"/>
              <a:t>평균의 차이를 말한다</a:t>
            </a:r>
            <a:r>
              <a:rPr lang="en-US" altLang="ko-KR" dirty="0"/>
              <a:t>. </a:t>
            </a:r>
            <a:r>
              <a:rPr lang="ko-KR" altLang="en-US" dirty="0"/>
              <a:t>편차점수라고도 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어떤 변인 </a:t>
            </a:r>
            <a:r>
              <a:rPr lang="en-US" altLang="ko-KR" dirty="0"/>
              <a:t>y</a:t>
            </a:r>
            <a:r>
              <a:rPr lang="ko-KR" altLang="en-US" dirty="0"/>
              <a:t>에서 특정 사례의 편차 </a:t>
            </a:r>
            <a:r>
              <a:rPr lang="en-US" altLang="ko-KR" dirty="0"/>
              <a:t>d</a:t>
            </a:r>
            <a:r>
              <a:rPr lang="ko-KR" altLang="en-US" dirty="0"/>
              <a:t>를 다음과 같이 나타낼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편차는 </a:t>
            </a:r>
            <a:r>
              <a:rPr lang="ko-KR" altLang="en-US" dirty="0"/>
              <a:t>양수일수도 있고 음수일 수 있으며</a:t>
            </a:r>
            <a:r>
              <a:rPr lang="en-US" altLang="ko-KR" dirty="0"/>
              <a:t>, </a:t>
            </a:r>
            <a:r>
              <a:rPr lang="ko-KR" altLang="en-US" dirty="0"/>
              <a:t>이는 평균보다 크거나 작음을 나타낸다</a:t>
            </a:r>
            <a:r>
              <a:rPr lang="en-US" altLang="ko-KR" dirty="0"/>
              <a:t>. </a:t>
            </a:r>
            <a:r>
              <a:rPr lang="ko-KR" altLang="en-US" dirty="0"/>
              <a:t>값의 크기는 </a:t>
            </a:r>
            <a:r>
              <a:rPr lang="ko-KR" altLang="en-US" dirty="0" err="1" smtClean="0"/>
              <a:t>관축값이</a:t>
            </a:r>
            <a:r>
              <a:rPr lang="ko-KR" altLang="en-US" dirty="0" smtClean="0"/>
              <a:t> </a:t>
            </a:r>
            <a:r>
              <a:rPr lang="ko-KR" altLang="en-US" dirty="0"/>
              <a:t>평균으로부터 얼마나 떨어져 있는가를 나타낸다</a:t>
            </a:r>
            <a:r>
              <a:rPr lang="en-US" altLang="ko-KR" dirty="0"/>
              <a:t>. </a:t>
            </a:r>
            <a:r>
              <a:rPr lang="ko-KR" altLang="en-US" dirty="0"/>
              <a:t>편차는 오류 또는 </a:t>
            </a:r>
            <a:r>
              <a:rPr lang="ko-KR" altLang="en-US" dirty="0" err="1"/>
              <a:t>잔차라고</a:t>
            </a:r>
            <a:r>
              <a:rPr lang="ko-KR" altLang="en-US" dirty="0"/>
              <a:t> 할 수 있다</a:t>
            </a:r>
            <a:r>
              <a:rPr lang="en-US" altLang="ko-KR" dirty="0"/>
              <a:t>. </a:t>
            </a:r>
            <a:r>
              <a:rPr lang="ko-KR" altLang="en-US" dirty="0"/>
              <a:t>모집단 평균에서의 편차는 오류이며</a:t>
            </a:r>
            <a:r>
              <a:rPr lang="en-US" altLang="ko-KR" dirty="0"/>
              <a:t>, </a:t>
            </a:r>
            <a:r>
              <a:rPr lang="ko-KR" altLang="en-US" dirty="0" err="1"/>
              <a:t>표집</a:t>
            </a:r>
            <a:r>
              <a:rPr lang="ko-KR" altLang="en-US" dirty="0"/>
              <a:t> 평균에서의 편차는 </a:t>
            </a:r>
            <a:r>
              <a:rPr lang="ko-KR" altLang="en-US" dirty="0" err="1"/>
              <a:t>잔차이다</a:t>
            </a:r>
            <a:r>
              <a:rPr lang="en-US" altLang="ko-KR" dirty="0"/>
              <a:t>..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2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편차의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편차의 특징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583264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2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등비급수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ko-KR" altLang="en-US" dirty="0"/>
              <a:t>기하급수</a:t>
            </a:r>
            <a:r>
              <a:rPr lang="en-US" altLang="ko-KR" dirty="0"/>
              <a:t>(</a:t>
            </a:r>
            <a:r>
              <a:rPr lang="ko-KR" altLang="en-US" dirty="0"/>
              <a:t>幾何級數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7563" y="2888940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있어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ar</a:t>
            </a:r>
            <a:r>
              <a:rPr lang="en-US" altLang="ko-KR" baseline="30000" dirty="0">
                <a:solidFill>
                  <a:schemeClr val="tx1"/>
                </a:solidFill>
              </a:rPr>
              <a:t>n-1</a:t>
            </a:r>
            <a:r>
              <a:rPr lang="en-US" altLang="ko-KR" dirty="0">
                <a:solidFill>
                  <a:schemeClr val="tx1"/>
                </a:solidFill>
              </a:rPr>
              <a:t> 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</a:t>
            </a:r>
            <a:r>
              <a:rPr lang="ko-KR" altLang="en-US" dirty="0">
                <a:solidFill>
                  <a:schemeClr val="tx1"/>
                </a:solidFill>
              </a:rPr>
              <a:t>인 관계식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24765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Standard deviation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7646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8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표본 표준편차</a:t>
            </a:r>
            <a:r>
              <a:rPr lang="en-US" altLang="ko-KR" dirty="0" smtClean="0"/>
              <a:t>/</a:t>
            </a:r>
            <a:r>
              <a:rPr lang="ko-KR" altLang="en-US" dirty="0" smtClean="0"/>
              <a:t>모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표준편차이며 </a:t>
            </a:r>
            <a:r>
              <a:rPr lang="en-US" altLang="ko-KR" dirty="0" err="1" smtClean="0"/>
              <a:t>statistics.pstdev</a:t>
            </a:r>
            <a:r>
              <a:rPr lang="ko-KR" altLang="en-US" dirty="0" smtClean="0"/>
              <a:t>와 동일한 결과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5688632" cy="39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분산과 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 normal/uniform </a:t>
            </a:r>
            <a:r>
              <a:rPr lang="ko-KR" altLang="en-US" dirty="0" smtClean="0"/>
              <a:t>분포에 대한 분산과 표준편차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852936"/>
            <a:ext cx="66103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1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scipy.stats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분산과 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 normal/uniform </a:t>
            </a:r>
            <a:r>
              <a:rPr lang="ko-KR" altLang="en-US" dirty="0" smtClean="0"/>
              <a:t>분포에 대한 분산과 표준편차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328592" cy="363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6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/>
              <a:t>두개</a:t>
            </a:r>
            <a:r>
              <a:rPr lang="ko-KR" altLang="en-US" sz="6000" dirty="0"/>
              <a:t> 이상의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연속 </a:t>
            </a:r>
            <a:r>
              <a:rPr lang="ko-KR" altLang="en-US" sz="6000" dirty="0"/>
              <a:t>변수 정리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- </a:t>
            </a:r>
            <a:r>
              <a:rPr lang="ko-KR" altLang="en-US" sz="6000" dirty="0" smtClean="0"/>
              <a:t>상관관계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3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96855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상관관계는 서열 </a:t>
            </a:r>
            <a:r>
              <a:rPr lang="ko-KR" altLang="en-US" dirty="0" smtClean="0"/>
              <a:t>척도</a:t>
            </a:r>
            <a:r>
              <a:rPr lang="en-US" altLang="ko-KR" dirty="0" smtClean="0"/>
              <a:t>, </a:t>
            </a:r>
            <a:r>
              <a:rPr lang="ko-KR" altLang="en-US" dirty="0"/>
              <a:t>등간 </a:t>
            </a:r>
            <a:r>
              <a:rPr lang="ko-KR" altLang="en-US" dirty="0" smtClean="0"/>
              <a:t>척도</a:t>
            </a:r>
            <a:r>
              <a:rPr lang="en-US" altLang="ko-KR" dirty="0" smtClean="0"/>
              <a:t>, </a:t>
            </a:r>
            <a:r>
              <a:rPr lang="ko-KR" altLang="en-US" dirty="0"/>
              <a:t>비율 </a:t>
            </a:r>
            <a:r>
              <a:rPr lang="ko-KR" altLang="en-US" dirty="0" smtClean="0"/>
              <a:t>척도로 </a:t>
            </a:r>
            <a:r>
              <a:rPr lang="ko-KR" altLang="en-US" dirty="0"/>
              <a:t>측정된 변수들간의 관련성 정도를 </a:t>
            </a:r>
            <a:r>
              <a:rPr lang="ko-KR" altLang="en-US" dirty="0" smtClean="0"/>
              <a:t>알아보기 </a:t>
            </a:r>
            <a:r>
              <a:rPr lang="ko-KR" altLang="en-US" dirty="0"/>
              <a:t>위한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</a:t>
            </a:r>
            <a:r>
              <a:rPr lang="ko-KR" altLang="en-US" dirty="0"/>
              <a:t>변수가 다른 변수와의 어느 정도 밀접한 관련성을 갖고 변화하는 가를 </a:t>
            </a:r>
            <a:r>
              <a:rPr lang="ko-KR" altLang="en-US" dirty="0" smtClean="0"/>
              <a:t>알아보기 </a:t>
            </a:r>
            <a:r>
              <a:rPr lang="ko-KR" altLang="en-US" dirty="0"/>
              <a:t>위해 사용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두 </a:t>
            </a:r>
            <a:r>
              <a:rPr lang="ko-KR" altLang="en-US" dirty="0"/>
              <a:t>변수간의 관련성을 구할 경우 단순상관관계를 실시하며</a:t>
            </a:r>
            <a:r>
              <a:rPr lang="en-US" altLang="ko-KR" dirty="0"/>
              <a:t>, </a:t>
            </a:r>
            <a:r>
              <a:rPr lang="ko-KR" altLang="en-US" dirty="0"/>
              <a:t>부분 또는 편 </a:t>
            </a:r>
            <a:r>
              <a:rPr lang="ko-KR" altLang="en-US" dirty="0" smtClean="0"/>
              <a:t>상관관계는 어떤 </a:t>
            </a:r>
            <a:r>
              <a:rPr lang="ko-KR" altLang="en-US" dirty="0"/>
              <a:t>변수를 통제한 상태에서 두 변수의 상관관계를 구하는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변화요인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  <p:pic>
        <p:nvPicPr>
          <p:cNvPr id="410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63" y="2060848"/>
            <a:ext cx="71374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2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두 변량</a:t>
            </a:r>
            <a:r>
              <a:rPr lang="en-US" altLang="ko-KR" dirty="0"/>
              <a:t>(</a:t>
            </a:r>
            <a:r>
              <a:rPr lang="ko-KR" altLang="en-US" dirty="0"/>
              <a:t>확률변수 등</a:t>
            </a:r>
            <a:r>
              <a:rPr lang="en-US" altLang="ko-KR" dirty="0"/>
              <a:t>) </a:t>
            </a:r>
            <a:r>
              <a:rPr lang="ko-KR" altLang="en-US" dirty="0"/>
              <a:t>사이에 상관성</a:t>
            </a:r>
            <a:r>
              <a:rPr lang="en-US" altLang="ko-KR" dirty="0"/>
              <a:t>/</a:t>
            </a:r>
            <a:r>
              <a:rPr lang="ko-KR" altLang="en-US" dirty="0"/>
              <a:t>의존성</a:t>
            </a:r>
            <a:r>
              <a:rPr lang="en-US" altLang="ko-KR" dirty="0"/>
              <a:t>/</a:t>
            </a:r>
            <a:r>
              <a:rPr lang="ko-KR" altLang="en-US" dirty="0"/>
              <a:t>유사성의 방향 및 정도에 대한 </a:t>
            </a:r>
            <a:r>
              <a:rPr lang="ko-KR" altLang="en-US" dirty="0" smtClean="0"/>
              <a:t>척도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40766"/>
            <a:ext cx="777686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/>
              <a:t> </a:t>
            </a:r>
            <a:r>
              <a:rPr lang="ko-KR" altLang="en-US" dirty="0" smtClean="0"/>
              <a:t>산</a:t>
            </a:r>
            <a:r>
              <a:rPr lang="ko-KR" altLang="en-US" dirty="0"/>
              <a:t>식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두변수의</a:t>
            </a:r>
            <a:r>
              <a:rPr lang="ko-KR" altLang="en-US" dirty="0" smtClean="0"/>
              <a:t> 평균의 차를 곱이 평균을 구하는 것이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이산형과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산식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  <p:pic>
        <p:nvPicPr>
          <p:cNvPr id="414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49685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85777"/>
            <a:ext cx="3672408" cy="275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4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경우의 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/>
              <a:t> </a:t>
            </a:r>
            <a:r>
              <a:rPr lang="ko-KR" altLang="en-US" dirty="0" smtClean="0"/>
              <a:t>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공분산은</a:t>
            </a:r>
            <a:r>
              <a:rPr lang="ko-KR" altLang="en-US" dirty="0" smtClean="0"/>
              <a:t> 교환법칙이 가능하고 동일변량이 </a:t>
            </a:r>
            <a:r>
              <a:rPr lang="ko-KR" altLang="en-US" dirty="0" err="1" smtClean="0"/>
              <a:t>공분산은</a:t>
            </a:r>
            <a:r>
              <a:rPr lang="ko-KR" altLang="en-US" dirty="0" smtClean="0"/>
              <a:t> 분산이 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  <p:pic>
        <p:nvPicPr>
          <p:cNvPr id="413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8960"/>
            <a:ext cx="569518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9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  <p:pic>
        <p:nvPicPr>
          <p:cNvPr id="412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91500" cy="452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7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 공식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두변수의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공분산을</a:t>
            </a:r>
            <a:r>
              <a:rPr lang="ko-KR" altLang="en-US" dirty="0" smtClean="0"/>
              <a:t> 두 변수 표준편차의 곱으로 나눔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84984"/>
            <a:ext cx="466385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상관관계 정도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값으로 상관관계 정도를 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5" y="3102226"/>
            <a:ext cx="2686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3564188"/>
            <a:ext cx="475252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상관 관계를 나타내는 계수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은 </a:t>
            </a:r>
            <a:r>
              <a:rPr lang="ko-KR" altLang="en-US" dirty="0"/>
              <a:t>기본이 </a:t>
            </a:r>
            <a:r>
              <a:rPr lang="en-US" altLang="ko-KR" dirty="0"/>
              <a:t>n</a:t>
            </a:r>
            <a:r>
              <a:rPr lang="ko-KR" altLang="en-US" dirty="0"/>
              <a:t>으로 처리되므로  </a:t>
            </a:r>
            <a:r>
              <a:rPr lang="en-US" altLang="ko-KR" dirty="0"/>
              <a:t>(n-1)</a:t>
            </a:r>
            <a:r>
              <a:rPr lang="ko-KR" altLang="en-US" dirty="0"/>
              <a:t>로 처리하려면 </a:t>
            </a:r>
            <a:r>
              <a:rPr lang="en-US" altLang="ko-KR" dirty="0" err="1"/>
              <a:t>ddof</a:t>
            </a:r>
            <a:r>
              <a:rPr lang="en-US" altLang="ko-KR" dirty="0"/>
              <a:t> =1 </a:t>
            </a:r>
            <a:r>
              <a:rPr lang="ko-KR" altLang="en-US" dirty="0"/>
              <a:t>을 인수로 넣어야 </a:t>
            </a:r>
            <a:r>
              <a:rPr lang="en-US" altLang="ko-KR" dirty="0"/>
              <a:t>n-1</a:t>
            </a:r>
            <a:r>
              <a:rPr lang="ko-KR" altLang="en-US" dirty="0"/>
              <a:t>로 처리된다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7272808" cy="32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 </a:t>
            </a:r>
            <a:r>
              <a:rPr lang="en-US" altLang="ko-KR" dirty="0" smtClean="0"/>
              <a:t>(number </a:t>
            </a:r>
            <a:r>
              <a:rPr lang="en-US" altLang="ko-KR" dirty="0"/>
              <a:t>of cases)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경우의 </a:t>
            </a:r>
            <a:r>
              <a:rPr lang="ko-KR" altLang="en-US" dirty="0" smtClean="0"/>
              <a:t>수는 사건에서 일어날 수 있는 경우의 가짓수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말하며</a:t>
            </a:r>
            <a:r>
              <a:rPr lang="en-US" altLang="ko-KR" dirty="0" smtClean="0"/>
              <a:t>,  n * (n-1)!</a:t>
            </a:r>
            <a:r>
              <a:rPr lang="ko-KR" altLang="en-US" dirty="0" smtClean="0"/>
              <a:t>로 계산됨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34671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509120"/>
            <a:ext cx="18383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136" y="5315143"/>
            <a:ext cx="542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204246"/>
            <a:ext cx="1914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672" y="3212975"/>
            <a:ext cx="5616624" cy="3026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 일어나지 않을 때 각각의 사건이 일어날 경우의 수를 서로 더해서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3501008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</a:t>
            </a:r>
            <a:r>
              <a:rPr lang="en-US" altLang="ko-KR" dirty="0" smtClean="0"/>
              <a:t> 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일어날 경우의 수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m+n</a:t>
            </a:r>
            <a:endParaRPr lang="ko-KR" altLang="en-US" dirty="0"/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6134"/>
            <a:ext cx="3816424" cy="122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1680" y="3645024"/>
            <a:ext cx="561662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동시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곱</a:t>
            </a:r>
            <a:r>
              <a:rPr lang="ko-KR" altLang="en-US" dirty="0" smtClean="0"/>
              <a:t>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연달아서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일어날 때 각각의 사건이 일어날 경우의 수를 서로 곱해서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4005064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경우의 수 </a:t>
            </a:r>
            <a:r>
              <a:rPr lang="en-US" altLang="ko-KR" dirty="0" smtClean="0"/>
              <a:t>: m*n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3751295"/>
            <a:ext cx="669674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독립사</a:t>
            </a:r>
            <a:r>
              <a:rPr lang="ko-KR" altLang="en-US" dirty="0"/>
              <a:t>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k</a:t>
            </a:r>
            <a:r>
              <a:rPr lang="ko-KR" altLang="en-US" dirty="0"/>
              <a:t>개의 독립된 사건이 일어나는데</a:t>
            </a:r>
            <a:r>
              <a:rPr lang="en-US" altLang="ko-KR" dirty="0"/>
              <a:t>, </a:t>
            </a:r>
            <a:r>
              <a:rPr lang="ko-KR" altLang="en-US" dirty="0"/>
              <a:t>각 사건은 </a:t>
            </a:r>
            <a:r>
              <a:rPr lang="en-US" altLang="ko-KR" dirty="0"/>
              <a:t>n</a:t>
            </a:r>
            <a:r>
              <a:rPr lang="ko-KR" altLang="en-US" dirty="0"/>
              <a:t>개의 가지 수로 발생한다면 가능한 전체의 가지 수는 </a:t>
            </a:r>
            <a:r>
              <a:rPr lang="en-US" altLang="ko-KR" dirty="0"/>
              <a:t>n**k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3648" y="4051230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자리 자동차 번호판</a:t>
            </a:r>
            <a:r>
              <a:rPr lang="en-US" altLang="ko-KR" dirty="0"/>
              <a:t>(</a:t>
            </a:r>
            <a:r>
              <a:rPr lang="ko-KR" altLang="en-US" dirty="0"/>
              <a:t>미국의 경우</a:t>
            </a:r>
            <a:r>
              <a:rPr lang="en-US" altLang="ko-KR" dirty="0"/>
              <a:t>)</a:t>
            </a:r>
            <a:r>
              <a:rPr lang="ko-KR" altLang="en-US" dirty="0"/>
              <a:t>의 각 자리에는</a:t>
            </a:r>
          </a:p>
          <a:p>
            <a:r>
              <a:rPr lang="ko-KR" altLang="en-US" dirty="0"/>
              <a:t>알파벳 </a:t>
            </a:r>
            <a:r>
              <a:rPr lang="en-US" altLang="ko-KR" dirty="0"/>
              <a:t>26</a:t>
            </a:r>
            <a:r>
              <a:rPr lang="ko-KR" altLang="en-US" dirty="0"/>
              <a:t>자와 숫자</a:t>
            </a:r>
            <a:r>
              <a:rPr lang="en-US" altLang="ko-KR" dirty="0"/>
              <a:t>(10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를 임의로 넣을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곱셈법칙을 </a:t>
            </a:r>
            <a:r>
              <a:rPr lang="ko-KR" altLang="en-US" dirty="0"/>
              <a:t>적용하면 모두 </a:t>
            </a:r>
            <a:r>
              <a:rPr lang="en-US" altLang="ko-KR" dirty="0"/>
              <a:t>(36)6 = 2,176,782,336</a:t>
            </a:r>
            <a:r>
              <a:rPr lang="ko-KR" altLang="en-US" dirty="0"/>
              <a:t>개의</a:t>
            </a:r>
          </a:p>
          <a:p>
            <a:r>
              <a:rPr lang="ko-KR" altLang="en-US" dirty="0"/>
              <a:t>다른 번호판을 만들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91680" y="3645024"/>
            <a:ext cx="5616624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곱의 법칙 구별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동시에 일어나는 사건을 경우 별개의 두 사건이 모두 발생하는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곱의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별개의 두 사건이 있는 경우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일어나지 않아도 상관없는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51720" y="4005064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독립사건 </a:t>
            </a:r>
            <a:r>
              <a:rPr lang="en-US" altLang="ko-KR" dirty="0"/>
              <a:t>A </a:t>
            </a:r>
            <a:r>
              <a:rPr lang="ko-KR" altLang="en-US" dirty="0"/>
              <a:t>또는 </a:t>
            </a:r>
            <a:r>
              <a:rPr lang="en-US" altLang="ko-KR" dirty="0"/>
              <a:t>B</a:t>
            </a:r>
            <a:r>
              <a:rPr lang="ko-KR" altLang="en-US" dirty="0"/>
              <a:t>가 일어나는 경우의 수를 구할 때에는 합의 법칙이 이용된다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독립사건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동시에 일어나는 경우의 수를 구할 때에는 곱의 법칙이 이용된다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데카르트 </a:t>
            </a:r>
            <a:r>
              <a:rPr lang="ko-KR" altLang="en-US" dirty="0" smtClean="0"/>
              <a:t>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집합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원소와 집합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원소인 순서쌍을 만드는 집합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99795" y="5584005"/>
            <a:ext cx="36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집합 </a:t>
            </a:r>
            <a:r>
              <a:rPr lang="en-US" altLang="ko-KR" sz="1400" dirty="0" smtClean="0"/>
              <a:t>A={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}, B= {1,2}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A*B = {(a,1),(a,2),(b,1),(b,2)}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즉 </a:t>
            </a:r>
            <a:r>
              <a:rPr lang="en-US" altLang="ko-KR" sz="1400" dirty="0" smtClean="0"/>
              <a:t>2*2 = 4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410445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60" y="3212976"/>
            <a:ext cx="38195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3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순열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4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순서를 정해 일렬로 나열하는 것을 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19" y="4327028"/>
            <a:ext cx="3181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441453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서로 다른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중복을 허락하지 않는 </a:t>
            </a:r>
            <a:r>
              <a:rPr lang="en-US" altLang="ko-KR" sz="1600" dirty="0" smtClean="0"/>
              <a:t>r </a:t>
            </a:r>
            <a:r>
              <a:rPr lang="ko-KR" altLang="en-US" sz="1600" dirty="0" smtClean="0"/>
              <a:t>개를 선택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일렬로 나열하는 수</a:t>
            </a:r>
            <a:endParaRPr lang="ko-KR" altLang="en-US" sz="16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8" y="2852937"/>
            <a:ext cx="333375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4032448" cy="348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1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/>
              <a:t>5</a:t>
            </a:r>
            <a:r>
              <a:rPr lang="ko-KR" altLang="en-US" dirty="0" smtClean="0"/>
              <a:t>개에서 </a:t>
            </a:r>
            <a:r>
              <a:rPr lang="en-US" altLang="ko-KR" dirty="0"/>
              <a:t>3</a:t>
            </a:r>
            <a:r>
              <a:rPr lang="ko-KR" altLang="en-US" dirty="0" smtClean="0"/>
              <a:t>개를 택해 순서를 정해 일렬로 나열하면 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가지의 경우의 수가 생김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827584" y="4117370"/>
            <a:ext cx="7344816" cy="2335966"/>
            <a:chOff x="827584" y="3506886"/>
            <a:chExt cx="7344816" cy="2770977"/>
          </a:xfrm>
        </p:grpSpPr>
        <p:sp>
          <p:nvSpPr>
            <p:cNvPr id="3" name="직사각형 2"/>
            <p:cNvSpPr/>
            <p:nvPr/>
          </p:nvSpPr>
          <p:spPr>
            <a:xfrm>
              <a:off x="21587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5065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49553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94041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401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16864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4472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2080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 rot="16200000">
              <a:off x="2568217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2768" y="5949280"/>
              <a:ext cx="1261120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6200000">
              <a:off x="3996265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9807" y="5949280"/>
              <a:ext cx="1154233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4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16200000">
              <a:off x="5346601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144" y="5949280"/>
              <a:ext cx="1254064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09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n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448" y="478786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r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48264" y="4437112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aseline="-25000" dirty="0" smtClean="0"/>
                <a:t>5</a:t>
              </a:r>
              <a:r>
                <a:rPr lang="en-US" altLang="ko-KR" dirty="0" smtClean="0"/>
                <a:t>P</a:t>
              </a:r>
              <a:r>
                <a:rPr lang="en-US" altLang="ko-KR" baseline="-25000" dirty="0" smtClean="0"/>
                <a:t>3 = </a:t>
              </a:r>
              <a:r>
                <a:rPr lang="en-US" altLang="ko-KR" dirty="0" smtClean="0"/>
                <a:t>5!/2! = 5*4*3</a:t>
              </a:r>
            </a:p>
            <a:p>
              <a:r>
                <a:rPr lang="en-US" altLang="ko-KR" dirty="0" smtClean="0"/>
                <a:t>= 60</a:t>
              </a:r>
              <a:endParaRPr lang="ko-KR" altLang="en-US" dirty="0"/>
            </a:p>
          </p:txBody>
        </p:sp>
      </p:grp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005138"/>
            <a:ext cx="3495675" cy="92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Itertools:permutations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 대한 순서쌍을 구성하는 순열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388843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52936"/>
            <a:ext cx="4343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4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4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동일한 값이 있는 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</a:t>
            </a:r>
            <a:r>
              <a:rPr lang="ko-KR" altLang="en-US" dirty="0" smtClean="0"/>
              <a:t>개에서 서로 같은 것이 각각 </a:t>
            </a:r>
            <a:r>
              <a:rPr lang="en-US" altLang="ko-KR" dirty="0" err="1" smtClean="0"/>
              <a:t>p,q</a:t>
            </a:r>
            <a:r>
              <a:rPr lang="en-US" altLang="ko-KR" dirty="0" smtClean="0"/>
              <a:t>, …r</a:t>
            </a:r>
            <a:r>
              <a:rPr lang="ko-KR" altLang="en-US" dirty="0" smtClean="0"/>
              <a:t>개씩 있을 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택하여 일렬로 나열하는 순열의 수 </a:t>
            </a:r>
            <a:endParaRPr lang="en-US" altLang="ko-KR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511256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사상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2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사상</a:t>
            </a:r>
            <a:r>
              <a:rPr lang="en-US" altLang="ko-KR" dirty="0"/>
              <a:t>(</a:t>
            </a:r>
            <a:r>
              <a:rPr lang="ko-KR" altLang="en-US" dirty="0"/>
              <a:t>寫像</a:t>
            </a:r>
            <a:r>
              <a:rPr lang="en-US" altLang="ko-KR" dirty="0"/>
              <a:t>, </a:t>
            </a:r>
            <a:r>
              <a:rPr lang="ko-KR" altLang="en-US" dirty="0" smtClean="0"/>
              <a:t>영어</a:t>
            </a:r>
            <a:r>
              <a:rPr lang="en-US" altLang="ko-KR" dirty="0"/>
              <a:t>: </a:t>
            </a:r>
            <a:r>
              <a:rPr lang="en-US" altLang="ko-KR" dirty="0" smtClean="0"/>
              <a:t>morphism)</a:t>
            </a:r>
            <a:r>
              <a:rPr lang="ko-KR" altLang="en-US" dirty="0"/>
              <a:t>은 수학적 구조를 보존하는 함수의 개념을 추상화한 </a:t>
            </a:r>
            <a:r>
              <a:rPr lang="ko-KR" altLang="en-US" dirty="0" smtClean="0"/>
              <a:t>것이다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사상이라는 용어는 영어 </a:t>
            </a:r>
            <a:r>
              <a:rPr lang="en-US" altLang="ko-KR" dirty="0"/>
              <a:t>map</a:t>
            </a:r>
            <a:r>
              <a:rPr lang="ko-KR" altLang="en-US" dirty="0"/>
              <a:t>에 대응하기도 하는데</a:t>
            </a:r>
            <a:r>
              <a:rPr lang="en-US" altLang="ko-KR" dirty="0"/>
              <a:t>, </a:t>
            </a:r>
            <a:r>
              <a:rPr lang="ko-KR" altLang="en-US" dirty="0"/>
              <a:t>이 경우 맥락에 따라 함수</a:t>
            </a:r>
            <a:r>
              <a:rPr lang="en-US" altLang="ko-KR" dirty="0"/>
              <a:t>(function)</a:t>
            </a:r>
            <a:r>
              <a:rPr lang="ko-KR" altLang="en-US" dirty="0"/>
              <a:t>와 사상</a:t>
            </a:r>
            <a:r>
              <a:rPr lang="en-US" altLang="ko-KR" dirty="0"/>
              <a:t>(morphism) </a:t>
            </a:r>
            <a:r>
              <a:rPr lang="ko-KR" altLang="en-US" dirty="0"/>
              <a:t>모두의 의미로 사용될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중복순열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itertools.product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중복을 허용해서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일렬로 나열하는 것을 중복순열이라고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37" y="4878194"/>
            <a:ext cx="27051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3553"/>
            <a:ext cx="3152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82794"/>
            <a:ext cx="40767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1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순서를 생각하지 않고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택하는 것을 조합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순열에서 중복을 제거하면 조합이 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446449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260032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2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순열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파이썬으로</a:t>
            </a:r>
            <a:r>
              <a:rPr lang="ko-KR" altLang="en-US" dirty="0" smtClean="0"/>
              <a:t> 순열과 조합을 구하기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412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472608" cy="404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4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baseline="-25000" dirty="0" smtClean="0"/>
              <a:t>4</a:t>
            </a:r>
            <a:r>
              <a:rPr lang="en-US" altLang="ko-KR" dirty="0" smtClean="0"/>
              <a:t>C</a:t>
            </a:r>
            <a:r>
              <a:rPr lang="en-US" altLang="ko-KR" baseline="-25000" dirty="0" smtClean="0"/>
              <a:t>2</a:t>
            </a:r>
            <a:r>
              <a:rPr lang="ko-KR" altLang="en-US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4!/2!2! = 6</a:t>
            </a:r>
            <a:r>
              <a:rPr lang="ko-KR" altLang="en-US" dirty="0" smtClean="0"/>
              <a:t>을 가지는 조합을 만듦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Itertools.combinations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39345"/>
            <a:ext cx="413576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2505"/>
            <a:ext cx="3816425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5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중복조합 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조합과 </a:t>
            </a:r>
            <a:r>
              <a:rPr lang="ko-KR" altLang="en-US" dirty="0"/>
              <a:t>마찬가지로 </a:t>
            </a:r>
            <a:r>
              <a:rPr lang="en-US" altLang="ko-KR" dirty="0"/>
              <a:t>n</a:t>
            </a:r>
            <a:r>
              <a:rPr lang="ko-KR" altLang="en-US" dirty="0"/>
              <a:t>개의 원소에서 </a:t>
            </a:r>
            <a:r>
              <a:rPr lang="en-US" altLang="ko-KR" dirty="0"/>
              <a:t>r</a:t>
            </a:r>
            <a:r>
              <a:rPr lang="ko-KR" altLang="en-US" dirty="0"/>
              <a:t>개를 순서에 상관없이 뽑는데</a:t>
            </a:r>
            <a:r>
              <a:rPr lang="en-US" altLang="ko-KR" dirty="0"/>
              <a:t>, </a:t>
            </a:r>
            <a:r>
              <a:rPr lang="ko-KR" altLang="en-US" b="1" dirty="0"/>
              <a:t>중복을 허락할 때</a:t>
            </a:r>
            <a:r>
              <a:rPr lang="ko-KR" altLang="en-US" dirty="0"/>
              <a:t>의 </a:t>
            </a:r>
            <a:r>
              <a:rPr lang="ko-KR" altLang="en-US" dirty="0" err="1"/>
              <a:t>가짓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기호로는</a:t>
            </a:r>
            <a:r>
              <a:rPr lang="ko-KR" altLang="en-US" dirty="0"/>
              <a:t> </a:t>
            </a:r>
            <a:r>
              <a:rPr lang="en-US" altLang="ko-KR" dirty="0" smtClean="0"/>
              <a:t> (( </a:t>
            </a:r>
            <a:r>
              <a:rPr lang="en-US" altLang="ko-KR" baseline="30000" dirty="0" smtClean="0"/>
              <a:t>n</a:t>
            </a:r>
            <a:r>
              <a:rPr lang="en-US" altLang="ko-KR" baseline="-25000" dirty="0" smtClean="0"/>
              <a:t>r</a:t>
            </a:r>
            <a:r>
              <a:rPr lang="en-US" altLang="ko-KR" dirty="0" smtClean="0"/>
              <a:t>))</a:t>
            </a:r>
            <a:r>
              <a:rPr lang="ko-KR" altLang="en-US" dirty="0" smtClean="0"/>
              <a:t>또는 </a:t>
            </a:r>
            <a:r>
              <a:rPr lang="en-US" altLang="ko-KR" i="1" dirty="0" smtClean="0"/>
              <a:t>n</a:t>
            </a:r>
            <a:r>
              <a:rPr lang="ko-KR" altLang="en-US" dirty="0"/>
              <a:t>​​</a:t>
            </a:r>
            <a:r>
              <a:rPr lang="en-US" altLang="ko-KR" i="1" dirty="0"/>
              <a:t>H</a:t>
            </a:r>
            <a:r>
              <a:rPr lang="ko-KR" altLang="en-US" dirty="0"/>
              <a:t>​</a:t>
            </a:r>
            <a:r>
              <a:rPr lang="en-US" altLang="ko-KR" i="1" dirty="0"/>
              <a:t>r</a:t>
            </a:r>
            <a:r>
              <a:rPr lang="ko-KR" altLang="en-US" dirty="0" smtClean="0"/>
              <a:t>​​</a:t>
            </a:r>
            <a:r>
              <a:rPr lang="ko-KR" altLang="en-US" dirty="0"/>
              <a:t> </a:t>
            </a:r>
            <a:r>
              <a:rPr lang="ko-KR" altLang="en-US" dirty="0" smtClean="0"/>
              <a:t>로 사용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614936"/>
            <a:ext cx="3762375" cy="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49" y="4437112"/>
            <a:ext cx="344279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356992"/>
            <a:ext cx="4464496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5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 기본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확률현상은 불확실성에 대해 좌우되는 현상이다</a:t>
            </a:r>
            <a:r>
              <a:rPr lang="en-US" altLang="ko-KR" dirty="0"/>
              <a:t>. </a:t>
            </a:r>
            <a:r>
              <a:rPr lang="ko-KR" altLang="en-US" dirty="0"/>
              <a:t>확률현상에 대해 현실에서 실험하는 것을 확률실험</a:t>
            </a:r>
            <a:r>
              <a:rPr lang="en-US" altLang="ko-KR" dirty="0"/>
              <a:t>(ε)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확률현상에서 </a:t>
            </a:r>
            <a:r>
              <a:rPr lang="ko-KR" altLang="en-US" dirty="0"/>
              <a:t>얻어질 수 있는 모든 결과를 표본공간</a:t>
            </a:r>
            <a:r>
              <a:rPr lang="en-US" altLang="ko-KR" dirty="0"/>
              <a:t>(Ω) 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또한 </a:t>
            </a:r>
            <a:r>
              <a:rPr lang="ko-KR" altLang="en-US" dirty="0"/>
              <a:t>표본공간의 부분집합을 확률사건</a:t>
            </a:r>
            <a:r>
              <a:rPr lang="en-US" altLang="ko-KR" dirty="0" smtClean="0"/>
              <a:t>(Event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한 확률실험에서 ‘어떤 사건이 일어나리라고 </a:t>
            </a:r>
            <a:r>
              <a:rPr lang="ko-KR" altLang="en-US" dirty="0" smtClean="0"/>
              <a:t>예측되는 </a:t>
            </a:r>
            <a:r>
              <a:rPr lang="ko-KR" altLang="en-US" dirty="0"/>
              <a:t>정도를 </a:t>
            </a:r>
            <a:r>
              <a:rPr lang="ko-KR" altLang="en-US" dirty="0" err="1"/>
              <a:t>나태내는</a:t>
            </a:r>
            <a:r>
              <a:rPr lang="ko-KR" altLang="en-US" dirty="0"/>
              <a:t> 수치</a:t>
            </a:r>
            <a:r>
              <a:rPr lang="en-US" altLang="ko-KR" dirty="0"/>
              <a:t>'</a:t>
            </a:r>
            <a:r>
              <a:rPr lang="ko-KR" altLang="en-US" dirty="0"/>
              <a:t>를 그 사건이 일어날 확률이라고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실험</a:t>
            </a:r>
            <a:r>
              <a:rPr lang="en-US" altLang="ko-KR" dirty="0"/>
              <a:t>(</a:t>
            </a:r>
            <a:r>
              <a:rPr lang="ko-KR" altLang="en-US" dirty="0"/>
              <a:t>實驗</a:t>
            </a:r>
            <a:r>
              <a:rPr lang="en-US" altLang="ko-KR" dirty="0"/>
              <a:t>)</a:t>
            </a:r>
            <a:r>
              <a:rPr lang="ko-KR" altLang="en-US" dirty="0"/>
              <a:t>은 가설이나 이론이 실제로 들어맞는지를 확인하기 위해 다양한 조건 아래에서 </a:t>
            </a:r>
            <a:r>
              <a:rPr lang="ko-KR" altLang="en-US" dirty="0" err="1"/>
              <a:t>여러가지</a:t>
            </a:r>
            <a:r>
              <a:rPr lang="ko-KR" altLang="en-US" dirty="0"/>
              <a:t> </a:t>
            </a:r>
            <a:r>
              <a:rPr lang="ko-KR" altLang="en-US" dirty="0" smtClean="0"/>
              <a:t>측</a:t>
            </a:r>
            <a:r>
              <a:rPr lang="ko-KR" altLang="en-US" dirty="0"/>
              <a:t>정</a:t>
            </a:r>
            <a:r>
              <a:rPr lang="ko-KR" altLang="en-US" dirty="0" smtClean="0"/>
              <a:t>을 </a:t>
            </a:r>
            <a:r>
              <a:rPr lang="ko-KR" altLang="en-US" dirty="0"/>
              <a:t>실시하는 일이다</a:t>
            </a:r>
            <a:r>
              <a:rPr lang="en-US" altLang="ko-KR" dirty="0"/>
              <a:t>. </a:t>
            </a:r>
            <a:r>
              <a:rPr lang="ko-KR" altLang="en-US" dirty="0"/>
              <a:t>지식을 얻기 위한 방법의 하나이다</a:t>
            </a:r>
            <a:r>
              <a:rPr lang="en-US" altLang="ko-KR" dirty="0"/>
              <a:t>. </a:t>
            </a:r>
            <a:r>
              <a:rPr lang="ko-KR" altLang="en-US" dirty="0"/>
              <a:t>실험은 관찰</a:t>
            </a:r>
            <a:r>
              <a:rPr lang="en-US" altLang="ko-KR" dirty="0" smtClean="0"/>
              <a:t>(</a:t>
            </a:r>
            <a:r>
              <a:rPr lang="ko-KR" altLang="en-US" dirty="0" smtClean="0"/>
              <a:t>측</a:t>
            </a:r>
            <a:r>
              <a:rPr lang="ko-KR" altLang="en-US" dirty="0"/>
              <a:t>정</a:t>
            </a:r>
            <a:r>
              <a:rPr lang="ko-KR" altLang="en-US" dirty="0" smtClean="0"/>
              <a:t>도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과 함께 과학의 기본적인 방법의 하나이다</a:t>
            </a:r>
            <a:r>
              <a:rPr lang="en-US" altLang="ko-KR" dirty="0"/>
              <a:t>. </a:t>
            </a:r>
            <a:r>
              <a:rPr lang="ko-KR" altLang="en-US" dirty="0"/>
              <a:t>다만 관찰이 대상 그 자체를 있는 그대로 알려보는 일이라면</a:t>
            </a:r>
            <a:r>
              <a:rPr lang="en-US" altLang="ko-KR" dirty="0"/>
              <a:t>, </a:t>
            </a:r>
            <a:r>
              <a:rPr lang="ko-KR" altLang="en-US" dirty="0"/>
              <a:t>실험은 어떤 조작을 가해 그에 따라 일어나는 변화를 조사하고 결론을 내는 일이다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시행</a:t>
            </a:r>
            <a:r>
              <a:rPr lang="en-US" altLang="ko-KR" dirty="0" smtClean="0"/>
              <a:t>(trial)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147248" cy="3600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모든 결과가 우연에 의해서 지배가 되고 반복가능하며 모든 결과가 </a:t>
            </a:r>
            <a:r>
              <a:rPr lang="ko-KR" altLang="en-US" dirty="0" err="1" smtClean="0"/>
              <a:t>예축이</a:t>
            </a:r>
            <a:r>
              <a:rPr lang="ko-KR" altLang="en-US" dirty="0" smtClean="0"/>
              <a:t> 가능한 실험이나 관찰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확률실</a:t>
            </a:r>
            <a:r>
              <a:rPr lang="ko-KR" altLang="en-US" dirty="0"/>
              <a:t>험</a:t>
            </a:r>
            <a:r>
              <a:rPr lang="en-US" altLang="ko-KR" dirty="0" smtClean="0"/>
              <a:t>(random </a:t>
            </a:r>
            <a:r>
              <a:rPr lang="en-US" altLang="ko-KR" dirty="0"/>
              <a:t>experiment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즉 시행은 </a:t>
            </a:r>
            <a:r>
              <a:rPr lang="ko-KR" altLang="en-US" dirty="0"/>
              <a:t>결과가 우연에 좌우되는 현상을 실현시키는 행위는 실험</a:t>
            </a:r>
            <a:r>
              <a:rPr lang="en-US" altLang="ko-KR" dirty="0"/>
              <a:t>, </a:t>
            </a:r>
            <a:r>
              <a:rPr lang="ko-KR" altLang="en-US" dirty="0"/>
              <a:t>관 찰</a:t>
            </a:r>
            <a:r>
              <a:rPr lang="en-US" altLang="ko-KR" dirty="0"/>
              <a:t>, </a:t>
            </a:r>
            <a:r>
              <a:rPr lang="ko-KR" altLang="en-US" dirty="0"/>
              <a:t>조사 등으로써 몇 가지 특징을 가지는 것을 시행 또는 </a:t>
            </a:r>
            <a:r>
              <a:rPr lang="ko-KR" altLang="en-US" dirty="0" smtClean="0"/>
              <a:t>확률실험이라고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50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函數</a:t>
            </a:r>
            <a:r>
              <a:rPr lang="en-US" altLang="ko-KR" dirty="0"/>
              <a:t>, function) </a:t>
            </a:r>
            <a:r>
              <a:rPr lang="en-US" altLang="ko-KR" dirty="0" smtClean="0"/>
              <a:t>f:X</a:t>
            </a:r>
            <a:r>
              <a:rPr lang="en-US" altLang="ko-KR" dirty="0"/>
              <a:t>→</a:t>
            </a:r>
            <a:r>
              <a:rPr lang="en-US" altLang="ko-KR" dirty="0" smtClean="0"/>
              <a:t>Y</a:t>
            </a:r>
            <a:r>
              <a:rPr lang="ko-KR" altLang="en-US" dirty="0" smtClean="0"/>
              <a:t>란 </a:t>
            </a:r>
            <a:r>
              <a:rPr lang="ko-KR" altLang="en-US" dirty="0"/>
              <a:t>집합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ko-KR" altLang="en-US" dirty="0"/>
              <a:t>집합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</a:t>
            </a:r>
            <a:r>
              <a:rPr lang="ko-KR" altLang="en-US" dirty="0"/>
              <a:t>원소 사이에 주어진 다음 성질을 만족하는 대응으로 정의된다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8838"/>
            <a:ext cx="34004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6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추출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4563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 복원추출</a:t>
            </a:r>
            <a:r>
              <a:rPr lang="en-US" altLang="ko-KR" dirty="0"/>
              <a:t>(sampling with replacement) : </a:t>
            </a:r>
            <a:r>
              <a:rPr lang="ko-KR" altLang="en-US" dirty="0"/>
              <a:t>주머니에서 공을 하나 꺼낸 </a:t>
            </a:r>
            <a:r>
              <a:rPr lang="ko-KR" altLang="en-US" dirty="0" smtClean="0"/>
              <a:t>뒤 다시 </a:t>
            </a:r>
            <a:r>
              <a:rPr lang="ko-KR" altLang="en-US" dirty="0"/>
              <a:t>그 공을 주머니 속에 넣은 뒤 다음 시행에서 첫 번째와 똑같은 상황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에서 실험하는 방법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 </a:t>
            </a:r>
            <a:r>
              <a:rPr lang="ko-KR" altLang="en-US" dirty="0" err="1"/>
              <a:t>비복원추출</a:t>
            </a:r>
            <a:r>
              <a:rPr lang="en-US" altLang="ko-KR" dirty="0"/>
              <a:t>(sampling without replacement) : </a:t>
            </a:r>
            <a:r>
              <a:rPr lang="ko-KR" altLang="en-US" dirty="0"/>
              <a:t>주머니에서 공을 하나 </a:t>
            </a:r>
            <a:r>
              <a:rPr lang="ko-KR" altLang="en-US" dirty="0" smtClean="0"/>
              <a:t>꺼낸 뒤 </a:t>
            </a:r>
            <a:r>
              <a:rPr lang="ko-KR" altLang="en-US" dirty="0"/>
              <a:t>다시 넣지 않고 그 다음 시행을 하는 방법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표본공간</a:t>
            </a:r>
            <a:r>
              <a:rPr lang="en-US" altLang="ko-KR" dirty="0"/>
              <a:t>(sample space)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표본공간 또는 전체 표본공간은 종종 </a:t>
            </a:r>
            <a:r>
              <a:rPr lang="en-US" altLang="ko-KR" dirty="0"/>
              <a:t>S, Ω </a:t>
            </a:r>
            <a:r>
              <a:rPr lang="ko-KR" altLang="en-US" dirty="0"/>
              <a:t>또는 </a:t>
            </a:r>
            <a:r>
              <a:rPr lang="en-US" altLang="ko-KR" dirty="0"/>
              <a:t>U</a:t>
            </a:r>
            <a:r>
              <a:rPr lang="ko-KR" altLang="en-US" dirty="0"/>
              <a:t>로 표기되며</a:t>
            </a:r>
            <a:r>
              <a:rPr lang="en-US" altLang="ko-KR" dirty="0"/>
              <a:t>, </a:t>
            </a:r>
            <a:r>
              <a:rPr lang="ko-KR" altLang="en-US" dirty="0"/>
              <a:t>실험 또는 임의 시도의 모든 가능한 산출들의 집합이다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0" y="3933056"/>
            <a:ext cx="5632750" cy="230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66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확률에 대한 접근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확률의 종류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ㅇ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수학적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고전적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확률 </a:t>
            </a:r>
            <a:r>
              <a:rPr lang="en-US" altLang="ko-KR" dirty="0"/>
              <a:t>- </a:t>
            </a:r>
            <a:r>
              <a:rPr lang="ko-KR" altLang="en-US" dirty="0"/>
              <a:t>누구에 의해서나 동일한 값으로 계산되는 </a:t>
            </a:r>
            <a:r>
              <a:rPr lang="ko-KR" altLang="en-US" dirty="0" smtClean="0"/>
              <a:t>확률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ㅇ</a:t>
            </a:r>
            <a:r>
              <a:rPr lang="ko-KR" altLang="en-US" dirty="0" smtClean="0"/>
              <a:t> </a:t>
            </a:r>
            <a:r>
              <a:rPr lang="ko-KR" altLang="en-US" dirty="0" smtClean="0"/>
              <a:t>통계적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상대도수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확률 </a:t>
            </a:r>
            <a:r>
              <a:rPr lang="en-US" altLang="ko-KR" dirty="0"/>
              <a:t>- </a:t>
            </a:r>
            <a:r>
              <a:rPr lang="ko-KR" altLang="en-US" dirty="0"/>
              <a:t>동일조건</a:t>
            </a:r>
            <a:r>
              <a:rPr lang="en-US" altLang="ko-KR" dirty="0"/>
              <a:t>/</a:t>
            </a:r>
            <a:r>
              <a:rPr lang="ko-KR" altLang="en-US" dirty="0"/>
              <a:t>독립적으로 </a:t>
            </a:r>
            <a:r>
              <a:rPr lang="ko-KR" altLang="en-US" dirty="0" err="1"/>
              <a:t>무한반복하였을</a:t>
            </a:r>
            <a:r>
              <a:rPr lang="ko-KR" altLang="en-US" dirty="0"/>
              <a:t> 때 발생 확률 </a:t>
            </a:r>
            <a:r>
              <a:rPr lang="en-US" altLang="ko-KR" dirty="0"/>
              <a:t>: </a:t>
            </a:r>
            <a:r>
              <a:rPr lang="ko-KR" altLang="en-US" dirty="0"/>
              <a:t>도수이론</a:t>
            </a:r>
            <a:r>
              <a:rPr lang="en-US" altLang="ko-KR" dirty="0"/>
              <a:t>(frequency theory)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ㅇ</a:t>
            </a:r>
            <a:r>
              <a:rPr lang="ko-KR" altLang="en-US" dirty="0" smtClean="0"/>
              <a:t> </a:t>
            </a:r>
            <a:r>
              <a:rPr lang="ko-KR" altLang="en-US" dirty="0"/>
              <a:t>주관적 확률 </a:t>
            </a:r>
            <a:r>
              <a:rPr lang="en-US" altLang="ko-KR" dirty="0"/>
              <a:t>- </a:t>
            </a:r>
            <a:r>
              <a:rPr lang="ko-KR" altLang="en-US" dirty="0"/>
              <a:t>관찰자 주관에 따라 다르게 표현되는 확률 </a:t>
            </a:r>
            <a:r>
              <a:rPr lang="en-US" altLang="ko-KR" dirty="0"/>
              <a:t>: </a:t>
            </a:r>
            <a:r>
              <a:rPr lang="ko-KR" altLang="en-US" dirty="0" smtClean="0"/>
              <a:t>주관적 견해</a:t>
            </a:r>
            <a:r>
              <a:rPr lang="en-US" altLang="ko-KR" dirty="0"/>
              <a:t>(subjective view) </a:t>
            </a:r>
            <a:r>
              <a:rPr lang="ko-KR" altLang="en-US" dirty="0"/>
              <a:t>반영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수학적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고전적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어떤 시행의 표본공간 </a:t>
            </a:r>
            <a:r>
              <a:rPr lang="en-US" altLang="ko-KR" dirty="0" smtClean="0"/>
              <a:t>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근원사건으로 이뤄져 있고 각 근원사건이 일어날 가능성이 모두 똑같이 기대될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개의 근원사건으로 이루어져 있으면 사건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이 일어날 확률 </a:t>
            </a:r>
            <a:r>
              <a:rPr lang="en-US" altLang="ko-KR" dirty="0" smtClean="0"/>
              <a:t>P(A)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P(A) = r/n</a:t>
            </a:r>
            <a:r>
              <a:rPr lang="ko-KR" altLang="en-US" dirty="0" smtClean="0"/>
              <a:t>으로 정의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725144"/>
            <a:ext cx="2800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1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고전적 접근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모든 경우의 수에 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수로 확률을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28" y="4005064"/>
            <a:ext cx="3672408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019550" cy="34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52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주사위 시행에 대한 사건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여러 번 시행할 경우 이를 기반으로 특정 사건에 대한 예시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395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6264695" cy="383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04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통계적 확률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상대도수 접근 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실험을 많이 해서 이에 실제 발생한 빈도에 따라 확률을 계산하는 경우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55166"/>
            <a:ext cx="28956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69466"/>
            <a:ext cx="34099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07904" y="60932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상대도수 기반의 확률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0"/>
          </p:cNvCxnSpPr>
          <p:nvPr/>
        </p:nvCxnSpPr>
        <p:spPr>
          <a:xfrm flipH="1" flipV="1">
            <a:off x="4139952" y="5229200"/>
            <a:ext cx="972108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0"/>
          </p:cNvCxnSpPr>
          <p:nvPr/>
        </p:nvCxnSpPr>
        <p:spPr>
          <a:xfrm flipV="1">
            <a:off x="5112060" y="5229200"/>
            <a:ext cx="2844316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2705100"/>
            <a:ext cx="5112569" cy="75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주관적</a:t>
            </a:r>
            <a:r>
              <a:rPr lang="ko-KR" altLang="en-US" dirty="0" smtClean="0"/>
              <a:t> 접근 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 smtClean="0"/>
              <a:t>느낌</a:t>
            </a:r>
            <a:r>
              <a:rPr lang="en-US" altLang="ko-KR" dirty="0"/>
              <a:t>(</a:t>
            </a:r>
            <a:r>
              <a:rPr lang="ko-KR" altLang="en-US" dirty="0"/>
              <a:t>직관</a:t>
            </a:r>
            <a:r>
              <a:rPr lang="en-US" altLang="ko-KR" dirty="0"/>
              <a:t>)</a:t>
            </a:r>
            <a:r>
              <a:rPr lang="ko-KR" altLang="en-US" dirty="0"/>
              <a:t>에 의한 판단 또는 경험에 의한 추측으로</a:t>
            </a:r>
          </a:p>
          <a:p>
            <a:pPr marL="0" indent="0">
              <a:buNone/>
            </a:pPr>
            <a:r>
              <a:rPr lang="ko-KR" altLang="en-US" dirty="0"/>
              <a:t>확률을 정하는 방법</a:t>
            </a:r>
          </a:p>
          <a:p>
            <a:pPr marL="0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자신 소유의 건물에서 화재가 발생할 가능성을 확률로 추측</a:t>
            </a:r>
          </a:p>
          <a:p>
            <a:pPr marL="0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오늘 누군가 전화를 걸어올 확률</a:t>
            </a:r>
            <a:r>
              <a:rPr lang="en-US" altLang="ko-KR" dirty="0"/>
              <a:t>?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확률의 </a:t>
            </a:r>
            <a:r>
              <a:rPr lang="en-US" altLang="ko-KR" dirty="0" smtClean="0"/>
              <a:t>3</a:t>
            </a:r>
            <a:r>
              <a:rPr lang="ko-KR" altLang="en-US" dirty="0"/>
              <a:t>가지 </a:t>
            </a:r>
            <a:r>
              <a:rPr lang="ko-KR" altLang="en-US" dirty="0" smtClean="0"/>
              <a:t>공리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공리 </a:t>
            </a:r>
            <a:r>
              <a:rPr lang="en-US" altLang="ko-KR" dirty="0"/>
              <a:t>1. </a:t>
            </a:r>
            <a:r>
              <a:rPr lang="ko-KR" altLang="en-US" dirty="0"/>
              <a:t>임의의 사건 </a:t>
            </a:r>
            <a:r>
              <a:rPr lang="en-US" altLang="ko-KR" dirty="0"/>
              <a:t>A</a:t>
            </a:r>
            <a:r>
              <a:rPr lang="ko-KR" altLang="en-US" dirty="0"/>
              <a:t>에 대하여  </a:t>
            </a:r>
            <a:r>
              <a:rPr lang="en-US" altLang="ko-KR" dirty="0"/>
              <a:t>1 &gt; P(A) ≥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공리 </a:t>
            </a:r>
            <a:r>
              <a:rPr lang="en-US" altLang="ko-KR" dirty="0"/>
              <a:t>2. P(S) = 1 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ko-KR" altLang="en-US" dirty="0"/>
              <a:t>여기서</a:t>
            </a:r>
            <a:r>
              <a:rPr lang="en-US" altLang="ko-KR" dirty="0"/>
              <a:t>, S </a:t>
            </a:r>
            <a:r>
              <a:rPr lang="ko-KR" altLang="en-US" dirty="0"/>
              <a:t>는 표본 전체의 집합</a:t>
            </a:r>
            <a:r>
              <a:rPr lang="en-US" altLang="ko-KR" dirty="0"/>
              <a:t>,</a:t>
            </a:r>
            <a:r>
              <a:rPr lang="ko-KR" altLang="en-US" dirty="0"/>
              <a:t>표본공간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공리 </a:t>
            </a:r>
            <a:r>
              <a:rPr lang="en-US" altLang="ko-KR" dirty="0"/>
              <a:t>3. </a:t>
            </a:r>
            <a:r>
              <a:rPr lang="ko-KR" altLang="en-US" dirty="0"/>
              <a:t>상호배타적인 사건 </a:t>
            </a:r>
            <a:r>
              <a:rPr lang="en-US" altLang="ko-KR" dirty="0"/>
              <a:t>A₁,A₂,A₃,...</a:t>
            </a:r>
            <a:r>
              <a:rPr lang="ko-KR" altLang="en-US" dirty="0"/>
              <a:t>에 </a:t>
            </a:r>
            <a:r>
              <a:rPr lang="ko-KR" altLang="en-US" dirty="0" smtClean="0"/>
              <a:t>대하여  </a:t>
            </a:r>
            <a:r>
              <a:rPr lang="en-US" altLang="ko-KR" dirty="0" smtClean="0"/>
              <a:t>P(A</a:t>
            </a:r>
            <a:r>
              <a:rPr lang="en-US" altLang="ko-KR" dirty="0"/>
              <a:t>₁∪ A₂∪ A₃∪ ...)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= </a:t>
            </a:r>
            <a:r>
              <a:rPr lang="en-US" altLang="ko-KR" dirty="0"/>
              <a:t>P(A₁) + P(A₂) + P(A₃) + ...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정의역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어떤 함수의 공역</a:t>
            </a:r>
            <a:r>
              <a:rPr lang="en-US" altLang="ko-KR" dirty="0"/>
              <a:t>(</a:t>
            </a:r>
            <a:r>
              <a:rPr lang="ko-KR" altLang="en-US" dirty="0"/>
              <a:t>共域</a:t>
            </a:r>
            <a:r>
              <a:rPr lang="en-US" altLang="ko-KR" dirty="0"/>
              <a:t>, </a:t>
            </a:r>
            <a:r>
              <a:rPr lang="en-US" altLang="ko-KR" dirty="0" smtClean="0"/>
              <a:t>codomain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ko-KR" altLang="en-US" dirty="0" err="1"/>
              <a:t>공변역</a:t>
            </a:r>
            <a:r>
              <a:rPr lang="en-US" altLang="ko-KR" dirty="0"/>
              <a:t>(</a:t>
            </a:r>
            <a:r>
              <a:rPr lang="ko-KR" altLang="en-US" dirty="0" err="1"/>
              <a:t>共變域</a:t>
            </a:r>
            <a:r>
              <a:rPr lang="en-US" altLang="ko-KR" dirty="0"/>
              <a:t>)</a:t>
            </a:r>
            <a:r>
              <a:rPr lang="ko-KR" altLang="en-US" dirty="0"/>
              <a:t>은 이 함수의 값들이 속하는 집합이다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96855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4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</a:t>
            </a:r>
            <a:r>
              <a:rPr lang="ko-KR" altLang="en-US" dirty="0"/>
              <a:t>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9228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확률에서는 실험에서 발생할 수 있는 결과들이 기본 사건</a:t>
            </a:r>
            <a:r>
              <a:rPr lang="en-US" altLang="ko-KR" dirty="0"/>
              <a:t>(elementary event) </a:t>
            </a:r>
            <a:r>
              <a:rPr lang="ko-KR" altLang="en-US" dirty="0"/>
              <a:t>이라고 불리는데 이것의 모음은 그냥 사건이라고 </a:t>
            </a:r>
            <a:r>
              <a:rPr lang="ko-KR" altLang="en-US" dirty="0" smtClean="0"/>
              <a:t>일컫는다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어떤 실험의 표본공간 </a:t>
            </a:r>
            <a:r>
              <a:rPr lang="en-US" altLang="ko-KR" dirty="0"/>
              <a:t>S</a:t>
            </a:r>
            <a:r>
              <a:rPr lang="ko-KR" altLang="en-US" dirty="0"/>
              <a:t>에 관한 </a:t>
            </a:r>
            <a:r>
              <a:rPr lang="ko-KR" altLang="en-US" dirty="0" smtClean="0"/>
              <a:t>사건</a:t>
            </a:r>
            <a:r>
              <a:rPr lang="en-US" altLang="ko-KR" dirty="0" smtClean="0"/>
              <a:t>(</a:t>
            </a:r>
            <a:r>
              <a:rPr lang="en-US" altLang="ko-KR" dirty="0"/>
              <a:t>event)</a:t>
            </a:r>
            <a:r>
              <a:rPr lang="ko-KR" altLang="en-US" dirty="0"/>
              <a:t>이란 </a:t>
            </a:r>
            <a:r>
              <a:rPr lang="en-US" altLang="ko-KR" dirty="0"/>
              <a:t>S</a:t>
            </a:r>
            <a:r>
              <a:rPr lang="ko-KR" altLang="en-US" dirty="0"/>
              <a:t>의 부분 집 합을 뜻함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실험의 가능한 결과로 이루어진 집합을 </a:t>
            </a:r>
            <a:r>
              <a:rPr lang="ko-KR" altLang="en-US" dirty="0" smtClean="0"/>
              <a:t>사건 </a:t>
            </a:r>
            <a:r>
              <a:rPr lang="en-US" altLang="ko-KR" dirty="0"/>
              <a:t>(event)</a:t>
            </a:r>
            <a:r>
              <a:rPr lang="ko-KR" altLang="en-US" dirty="0"/>
              <a:t>이라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1204" y="4294837"/>
            <a:ext cx="1224136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근원사건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9396" y="4294837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중에 표본공간의 전체집합에서 원소가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개인 부분집합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661248"/>
            <a:ext cx="3744416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1204" y="5306724"/>
            <a:ext cx="480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주어진 사건이 모두 배타적인 사건인 경우의 모든 확률이 합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651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사건과 확률관계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922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확률은 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내의 모든 원소들이 확률을 합한 결과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450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31051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79712" y="4509120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주사위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던질 경우 짝수가 나올 확률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A: </a:t>
            </a:r>
            <a:r>
              <a:rPr lang="ko-KR" altLang="en-US" dirty="0" smtClean="0"/>
              <a:t>짝수 </a:t>
            </a:r>
            <a:r>
              <a:rPr lang="en-US" altLang="ko-KR" dirty="0" smtClean="0"/>
              <a:t>={ 2,4,6}</a:t>
            </a:r>
          </a:p>
          <a:p>
            <a:r>
              <a:rPr lang="en-US" altLang="ko-KR" dirty="0" smtClean="0"/>
              <a:t>= 1/6 + 1/6 + 1/6 = 3/6 = 1/2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8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사건들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사건들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6768" y="3711935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여사건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complementary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6768" y="4621480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전사건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total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26768" y="5634532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공사건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empty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4960" y="361830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어떤 사건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일어나지 않는 사건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026768" y="2775831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960" y="2682204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시행의 결과로서 나타나는 것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4960" y="465777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754960" y="5634532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9" y="3082596"/>
            <a:ext cx="231314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73" y="3987640"/>
            <a:ext cx="205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86" y="5027110"/>
            <a:ext cx="10953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6" y="5989669"/>
            <a:ext cx="9810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3903"/>
            <a:ext cx="3168352" cy="148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근원사건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922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사건 중에 표본공간의 전체집합에서 원소가 </a:t>
            </a:r>
            <a:r>
              <a:rPr lang="en-US" altLang="ko-KR" dirty="0"/>
              <a:t>1</a:t>
            </a:r>
            <a:r>
              <a:rPr lang="ko-KR" altLang="en-US" dirty="0"/>
              <a:t>개인 부분집합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034" y="4365104"/>
            <a:ext cx="3744416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3356992"/>
            <a:ext cx="480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주어진 사건이 모두 배타적인 사건인 경우의 모든 확률이 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853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확률의 성질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공집합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사건 </a:t>
            </a:r>
            <a:r>
              <a:rPr lang="en-US" altLang="ko-KR" dirty="0" smtClean="0"/>
              <a:t>A, B, </a:t>
            </a:r>
            <a:r>
              <a:rPr lang="ko-KR" altLang="en-US" dirty="0" smtClean="0"/>
              <a:t> </a:t>
            </a:r>
            <a:r>
              <a:rPr lang="en-US" altLang="ko-KR" dirty="0" smtClean="0"/>
              <a:t>C</a:t>
            </a:r>
            <a:r>
              <a:rPr lang="ko-KR" altLang="en-US" dirty="0" smtClean="0"/>
              <a:t>가 있을 때 사건 </a:t>
            </a:r>
            <a:r>
              <a:rPr lang="en-US" altLang="ko-KR" dirty="0" smtClean="0"/>
              <a:t>C </a:t>
            </a:r>
            <a:r>
              <a:rPr lang="ko-KR" altLang="en-US" dirty="0" smtClean="0"/>
              <a:t>는 원소를 가지지 않으므로 이 확률은</a:t>
            </a:r>
            <a:r>
              <a:rPr lang="en-US" altLang="ko-KR" dirty="0" smtClean="0"/>
              <a:t> 0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사건</a:t>
            </a:r>
            <a:r>
              <a:rPr lang="en-US" altLang="ko-KR" dirty="0" smtClean="0"/>
              <a:t>A, B</a:t>
            </a:r>
            <a:r>
              <a:rPr lang="ko-KR" altLang="en-US" dirty="0" smtClean="0"/>
              <a:t>의 확률의 합은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419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077072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725144"/>
            <a:ext cx="33147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확률의 성질</a:t>
            </a:r>
            <a:r>
              <a:rPr lang="en-US" altLang="ko-KR" dirty="0"/>
              <a:t>: </a:t>
            </a:r>
            <a:r>
              <a:rPr lang="ko-KR" altLang="en-US" dirty="0" smtClean="0"/>
              <a:t>여사건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여사건은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발생하지 말아야 할 사건들이므로 전체 확률에서 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발생할  확률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421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61048"/>
            <a:ext cx="2085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81128"/>
            <a:ext cx="32575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8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확률의 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곱셈 정리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</a:t>
            </a:r>
            <a:r>
              <a:rPr lang="ko-KR" altLang="en-US" dirty="0" err="1" smtClean="0"/>
              <a:t>합사건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104456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두 사건 중 적어도 하나의 사건이 일어날 확률과 관련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좁은 의미의 덧셈법칙은 상호배반일 경우만 가능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배반이 아닌 경우 중복 계산되는 부분을 제거해야 한다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417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525" y="2276873"/>
            <a:ext cx="46863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7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3789040"/>
            <a:ext cx="6683077" cy="72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합사건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배반사건</a:t>
            </a:r>
            <a:r>
              <a:rPr lang="en-US" altLang="ko-KR" dirty="0" smtClean="0"/>
              <a:t>(Exclusive Events)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수 없는 두 사건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사건의 교집합이 공집합이 되는 사건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853657"/>
            <a:ext cx="25717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6421388" cy="16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429309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배반인 경우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4355812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배반이 아닌 경우</a:t>
            </a:r>
            <a:endParaRPr lang="ko-KR" altLang="en-US" sz="1200" b="1" dirty="0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8" y="3241078"/>
            <a:ext cx="458448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42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치역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/>
              <a:t> 어떤 함수의 </a:t>
            </a:r>
            <a:r>
              <a:rPr lang="ko-KR" altLang="en-US" dirty="0" err="1"/>
              <a:t>정의역</a:t>
            </a:r>
            <a:r>
              <a:rPr lang="en-US" altLang="ko-KR" dirty="0"/>
              <a:t>(</a:t>
            </a:r>
            <a:r>
              <a:rPr lang="ko-KR" altLang="en-US" dirty="0" err="1"/>
              <a:t>定義域</a:t>
            </a:r>
            <a:r>
              <a:rPr lang="en-US" altLang="ko-KR" dirty="0"/>
              <a:t>, </a:t>
            </a:r>
            <a:r>
              <a:rPr lang="en-US" altLang="ko-KR" dirty="0" smtClean="0"/>
              <a:t>domain</a:t>
            </a:r>
            <a:r>
              <a:rPr lang="en-US" altLang="ko-KR" dirty="0"/>
              <a:t>)</a:t>
            </a:r>
            <a:r>
              <a:rPr lang="ko-KR" altLang="en-US" dirty="0"/>
              <a:t>은 그 함수의 값이 정의된 집합이다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 함수의 </a:t>
            </a:r>
            <a:r>
              <a:rPr lang="ko-KR" altLang="en-US" dirty="0" err="1"/>
              <a:t>치역</a:t>
            </a:r>
            <a:r>
              <a:rPr lang="en-US" altLang="ko-KR" dirty="0"/>
              <a:t>(</a:t>
            </a:r>
            <a:r>
              <a:rPr lang="ko-KR" altLang="en-US" dirty="0" err="1"/>
              <a:t>値域</a:t>
            </a:r>
            <a:r>
              <a:rPr lang="en-US" altLang="ko-KR" dirty="0"/>
              <a:t>, </a:t>
            </a:r>
            <a:r>
              <a:rPr lang="en-US" altLang="ko-KR" dirty="0" smtClean="0"/>
              <a:t>range</a:t>
            </a:r>
            <a:r>
              <a:rPr lang="en-US" altLang="ko-KR" dirty="0"/>
              <a:t>)</a:t>
            </a:r>
            <a:r>
              <a:rPr lang="ko-KR" altLang="en-US" dirty="0"/>
              <a:t>이라고 하는 것은 함수의 모든 </a:t>
            </a:r>
            <a:r>
              <a:rPr lang="en-US" altLang="ko-KR" dirty="0"/>
              <a:t>"</a:t>
            </a:r>
            <a:r>
              <a:rPr lang="ko-KR" altLang="en-US" dirty="0"/>
              <a:t>출력</a:t>
            </a:r>
            <a:r>
              <a:rPr lang="en-US" altLang="ko-KR" dirty="0"/>
              <a:t>"</a:t>
            </a:r>
            <a:r>
              <a:rPr lang="ko-KR" altLang="en-US" dirty="0"/>
              <a:t>값의 집합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5024"/>
            <a:ext cx="465506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0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합사건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배반사건의 전체 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배반사건</a:t>
            </a:r>
            <a:r>
              <a:rPr lang="en-US" altLang="ko-KR" dirty="0" smtClean="0"/>
              <a:t>(Exclusive Events)</a:t>
            </a:r>
            <a:r>
              <a:rPr lang="ko-KR" altLang="en-US" dirty="0" smtClean="0"/>
              <a:t>에 모든 </a:t>
            </a:r>
            <a:r>
              <a:rPr lang="ko-KR" altLang="en-US" dirty="0" err="1" smtClean="0"/>
              <a:t>확륩은</a:t>
            </a:r>
            <a:r>
              <a:rPr lang="ko-KR" altLang="en-US" dirty="0" smtClean="0"/>
              <a:t> 합은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23805" y="440315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배반인 경우</a:t>
            </a:r>
            <a:endParaRPr lang="ko-KR" altLang="en-US" sz="1200" b="1" dirty="0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34632"/>
            <a:ext cx="458448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0" y="5013176"/>
            <a:ext cx="4343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110" y="4722590"/>
            <a:ext cx="32575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54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곱셈법칙 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결합확률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좁은 </a:t>
            </a:r>
            <a:r>
              <a:rPr lang="ko-KR" altLang="en-US" dirty="0"/>
              <a:t>의미의 곱셈법칙은 상호독립일 경우만 가능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416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3905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19" y="4900786"/>
            <a:ext cx="3021335" cy="69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2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특정 사건을 집합으로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같은 표본공간에 특정 사건 </a:t>
            </a:r>
            <a:r>
              <a:rPr lang="en-US" altLang="ko-KR" dirty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</a:t>
            </a:r>
            <a:r>
              <a:rPr lang="ko-KR" altLang="en-US" dirty="0"/>
              <a:t>있</a:t>
            </a:r>
            <a:r>
              <a:rPr lang="ko-KR" altLang="en-US" dirty="0" smtClean="0"/>
              <a:t>을 경우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교집합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합집합으로 표시하기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336429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 = (B and </a:t>
            </a:r>
            <a:r>
              <a:rPr lang="en-US" altLang="ko-KR" dirty="0"/>
              <a:t>A</a:t>
            </a:r>
            <a:r>
              <a:rPr lang="en-US" altLang="ko-KR" dirty="0" smtClean="0"/>
              <a:t>) or (B and A</a:t>
            </a:r>
            <a:r>
              <a:rPr lang="en-US" altLang="ko-KR" baseline="30000" dirty="0" smtClean="0"/>
              <a:t>c </a:t>
            </a:r>
            <a:r>
              <a:rPr lang="en-US" altLang="ko-KR" dirty="0" smtClean="0"/>
              <a:t>)</a:t>
            </a:r>
            <a:endParaRPr lang="ko-KR" altLang="en-US" baseline="300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15" y="2878599"/>
            <a:ext cx="3152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61711"/>
            <a:ext cx="32575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7584" y="5085184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상호배타적일 경우 </a:t>
            </a:r>
            <a:r>
              <a:rPr lang="en-US" altLang="ko-KR" dirty="0" smtClean="0"/>
              <a:t>A and B</a:t>
            </a:r>
            <a:r>
              <a:rPr lang="ko-KR" altLang="en-US" dirty="0" smtClean="0"/>
              <a:t>는 공집합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 =   (B and A</a:t>
            </a:r>
            <a:r>
              <a:rPr lang="en-US" altLang="ko-KR" baseline="30000" dirty="0" smtClean="0"/>
              <a:t>c </a:t>
            </a:r>
            <a:r>
              <a:rPr lang="en-US" altLang="ko-KR" dirty="0" smtClean="0"/>
              <a:t>)</a:t>
            </a:r>
            <a:endParaRPr lang="ko-KR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3529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특정사건을 확률 표</a:t>
            </a:r>
            <a:r>
              <a:rPr lang="ko-KR" altLang="en-US" dirty="0"/>
              <a:t>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결합확률을 조건부확률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여집합 등을 이용해서 실제 </a:t>
            </a:r>
            <a:r>
              <a:rPr lang="en-US" altLang="ko-KR" dirty="0" smtClean="0"/>
              <a:t>P(B)</a:t>
            </a:r>
            <a:r>
              <a:rPr lang="ko-KR" altLang="en-US" dirty="0"/>
              <a:t> </a:t>
            </a:r>
            <a:r>
              <a:rPr lang="ko-KR" altLang="en-US" dirty="0" smtClean="0"/>
              <a:t>확률을 구하는 식을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5085184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P(B) = P(B and </a:t>
            </a:r>
            <a:r>
              <a:rPr lang="en-US" altLang="ko-KR" dirty="0"/>
              <a:t>A</a:t>
            </a:r>
            <a:r>
              <a:rPr lang="en-US" altLang="ko-KR" dirty="0" smtClean="0"/>
              <a:t>) or P(B and A</a:t>
            </a:r>
            <a:r>
              <a:rPr lang="en-US" altLang="ko-KR" baseline="30000" dirty="0" smtClean="0"/>
              <a:t>c </a:t>
            </a:r>
            <a:r>
              <a:rPr lang="en-US" altLang="ko-KR" dirty="0" smtClean="0"/>
              <a:t>)</a:t>
            </a:r>
          </a:p>
          <a:p>
            <a:r>
              <a:rPr lang="en-US" altLang="ko-KR" baseline="30000" dirty="0"/>
              <a:t> </a:t>
            </a:r>
            <a:r>
              <a:rPr lang="en-US" altLang="ko-KR" baseline="30000" dirty="0" smtClean="0"/>
              <a:t>         </a:t>
            </a:r>
            <a:r>
              <a:rPr lang="en-US" altLang="ko-KR" dirty="0" smtClean="0"/>
              <a:t>= P(B|A)P(A) + P(B|</a:t>
            </a:r>
            <a:r>
              <a:rPr lang="en-US" altLang="ko-KR" dirty="0"/>
              <a:t> A</a:t>
            </a:r>
            <a:r>
              <a:rPr lang="en-US" altLang="ko-KR" baseline="30000" dirty="0"/>
              <a:t>c </a:t>
            </a:r>
            <a:r>
              <a:rPr lang="en-US" altLang="ko-KR" dirty="0" smtClean="0"/>
              <a:t>)P(</a:t>
            </a:r>
            <a:r>
              <a:rPr lang="en-US" altLang="ko-KR" dirty="0"/>
              <a:t>A</a:t>
            </a:r>
            <a:r>
              <a:rPr lang="en-US" altLang="ko-KR" baseline="30000" dirty="0"/>
              <a:t>c </a:t>
            </a:r>
            <a:r>
              <a:rPr lang="en-US" altLang="ko-KR" dirty="0" smtClean="0"/>
              <a:t>)</a:t>
            </a:r>
          </a:p>
          <a:p>
            <a:r>
              <a:rPr lang="en-US" altLang="ko-KR" baseline="30000" dirty="0"/>
              <a:t> </a:t>
            </a:r>
            <a:r>
              <a:rPr lang="en-US" altLang="ko-KR" baseline="30000" dirty="0" smtClean="0"/>
              <a:t>     </a:t>
            </a:r>
            <a:r>
              <a:rPr lang="en-US" altLang="ko-KR" baseline="30000" dirty="0"/>
              <a:t> </a:t>
            </a:r>
            <a:r>
              <a:rPr lang="en-US" altLang="ko-KR" baseline="30000" dirty="0" smtClean="0"/>
              <a:t>   </a:t>
            </a:r>
            <a:r>
              <a:rPr lang="en-US" altLang="ko-KR" dirty="0" smtClean="0"/>
              <a:t>= </a:t>
            </a:r>
            <a:r>
              <a:rPr lang="en-US" altLang="ko-KR" dirty="0"/>
              <a:t>P(B|A)P(A) + P(B| A</a:t>
            </a:r>
            <a:r>
              <a:rPr lang="en-US" altLang="ko-KR" baseline="30000" dirty="0"/>
              <a:t>c </a:t>
            </a:r>
            <a:r>
              <a:rPr lang="en-US" altLang="ko-KR" dirty="0" smtClean="0"/>
              <a:t>)[1-P(A)]</a:t>
            </a:r>
            <a:r>
              <a:rPr lang="en-US" altLang="ko-KR" baseline="30000" dirty="0" smtClean="0"/>
              <a:t>    </a:t>
            </a:r>
            <a:endParaRPr lang="ko-KR" altLang="en-US" baseline="300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51052"/>
            <a:ext cx="3152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4231" y="336429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 = (B and </a:t>
            </a:r>
            <a:r>
              <a:rPr lang="en-US" altLang="ko-KR" dirty="0"/>
              <a:t>A</a:t>
            </a:r>
            <a:r>
              <a:rPr lang="en-US" altLang="ko-KR" dirty="0" smtClean="0"/>
              <a:t>) or (B and A</a:t>
            </a:r>
            <a:r>
              <a:rPr lang="en-US" altLang="ko-KR" baseline="30000" dirty="0" smtClean="0"/>
              <a:t>c </a:t>
            </a:r>
            <a:r>
              <a:rPr lang="en-US" altLang="ko-KR" dirty="0" smtClean="0"/>
              <a:t>)</a:t>
            </a:r>
            <a:endParaRPr lang="ko-KR" altLang="en-US" baseline="300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724128" y="3733626"/>
            <a:ext cx="864096" cy="1063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164288" y="3733626"/>
            <a:ext cx="72008" cy="11651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68044" y="5949280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P(B and A)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P(B and </a:t>
            </a:r>
            <a:r>
              <a:rPr lang="en-US" altLang="ko-KR" dirty="0"/>
              <a:t>A</a:t>
            </a:r>
            <a:r>
              <a:rPr lang="en-US" altLang="ko-KR" baseline="30000" dirty="0"/>
              <a:t>c 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상호 배반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3249726"/>
            <a:ext cx="3664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확률의 합은 </a:t>
            </a:r>
            <a:endParaRPr lang="en-US" altLang="ko-KR" dirty="0" smtClean="0"/>
          </a:p>
          <a:p>
            <a:r>
              <a:rPr lang="en-US" altLang="ko-KR" dirty="0" smtClean="0"/>
              <a:t>P(B and A) = P(B|A)P(A)</a:t>
            </a:r>
          </a:p>
          <a:p>
            <a:r>
              <a:rPr lang="en-US" altLang="ko-KR" dirty="0"/>
              <a:t>P(B and A</a:t>
            </a:r>
            <a:r>
              <a:rPr lang="en-US" altLang="ko-KR" baseline="30000" dirty="0"/>
              <a:t>c </a:t>
            </a:r>
            <a:r>
              <a:rPr lang="en-US" altLang="ko-KR" dirty="0" smtClean="0"/>
              <a:t>) = </a:t>
            </a:r>
            <a:r>
              <a:rPr lang="en-US" altLang="ko-KR" dirty="0"/>
              <a:t>P(B| A</a:t>
            </a:r>
            <a:r>
              <a:rPr lang="en-US" altLang="ko-KR" baseline="30000" dirty="0"/>
              <a:t>c </a:t>
            </a:r>
            <a:r>
              <a:rPr lang="en-US" altLang="ko-KR" dirty="0"/>
              <a:t>)P(A</a:t>
            </a:r>
            <a:r>
              <a:rPr lang="en-US" altLang="ko-KR" baseline="30000" dirty="0"/>
              <a:t>c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여집합의 확률은</a:t>
            </a:r>
            <a:endParaRPr lang="en-US" altLang="ko-KR" dirty="0" smtClean="0"/>
          </a:p>
          <a:p>
            <a:r>
              <a:rPr lang="en-US" altLang="ko-KR" dirty="0"/>
              <a:t>P(A</a:t>
            </a:r>
            <a:r>
              <a:rPr lang="en-US" altLang="ko-KR" baseline="30000" dirty="0"/>
              <a:t>c </a:t>
            </a:r>
            <a:r>
              <a:rPr lang="en-US" altLang="ko-KR" dirty="0" smtClean="0"/>
              <a:t>) = 1-P(A)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4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곱셈법칙 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조건부</a:t>
            </a:r>
            <a:r>
              <a:rPr lang="en-US" altLang="ko-KR" dirty="0"/>
              <a:t> </a:t>
            </a:r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• </a:t>
            </a:r>
            <a:r>
              <a:rPr lang="ko-KR" altLang="en-US" dirty="0"/>
              <a:t>두 사건이 함께 일어날 </a:t>
            </a:r>
            <a:r>
              <a:rPr lang="ko-KR" altLang="en-US" dirty="0" smtClean="0"/>
              <a:t>확률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조건부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관련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독립이 아닌 </a:t>
            </a:r>
            <a:r>
              <a:rPr lang="en-US" altLang="ko-KR" dirty="0"/>
              <a:t>(</a:t>
            </a:r>
            <a:r>
              <a:rPr lang="ko-KR" altLang="en-US" dirty="0"/>
              <a:t>종속의</a:t>
            </a:r>
            <a:r>
              <a:rPr lang="en-US" altLang="ko-KR" dirty="0"/>
              <a:t>) </a:t>
            </a:r>
            <a:r>
              <a:rPr lang="ko-KR" altLang="en-US" dirty="0"/>
              <a:t>경우 하나의 주변확률과 다른 하나의 조건부확률을 곱해야 </a:t>
            </a:r>
            <a:r>
              <a:rPr lang="ko-KR" altLang="en-US" dirty="0" smtClean="0"/>
              <a:t>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416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701" y="4144448"/>
            <a:ext cx="3781425" cy="137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9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곱셈법칙 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종속사건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종속사건</a:t>
            </a:r>
            <a:r>
              <a:rPr lang="en-US" altLang="ko-KR" dirty="0" smtClean="0"/>
              <a:t>(Dependent Events)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일어났을 경우에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일어날 확률을 말함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30088"/>
            <a:ext cx="108012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58" y="2925316"/>
            <a:ext cx="3333750" cy="50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8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85184"/>
            <a:ext cx="244792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7092280" y="4920725"/>
            <a:ext cx="1224136" cy="904713"/>
            <a:chOff x="5364088" y="4885321"/>
            <a:chExt cx="1224136" cy="90471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4894684"/>
              <a:ext cx="1224136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96136" y="4885321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</p:grpSp>
      <p:pic>
        <p:nvPicPr>
          <p:cNvPr id="3758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6" y="3049141"/>
            <a:ext cx="3152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00192" y="529005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같지 않다</a:t>
            </a:r>
            <a:endParaRPr lang="ko-KR" altLang="en-US" sz="1000" dirty="0"/>
          </a:p>
        </p:txBody>
      </p:sp>
      <p:sp>
        <p:nvSpPr>
          <p:cNvPr id="9" name="오른쪽 화살표 8"/>
          <p:cNvSpPr/>
          <p:nvPr/>
        </p:nvSpPr>
        <p:spPr>
          <a:xfrm>
            <a:off x="3779912" y="51053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교집합은 </a:t>
            </a:r>
            <a:r>
              <a:rPr lang="en-US" altLang="ko-KR" dirty="0" smtClean="0"/>
              <a:t>1, 3</a:t>
            </a:r>
          </a:p>
          <a:p>
            <a:pPr algn="ctr"/>
            <a:r>
              <a:rPr lang="en-US" altLang="ko-KR" dirty="0" smtClean="0"/>
              <a:t>A</a:t>
            </a:r>
            <a:r>
              <a:rPr lang="ko-KR" altLang="en-US" dirty="0" smtClean="0"/>
              <a:t>여집합과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이 교집합은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044692" y="3469754"/>
            <a:ext cx="2095260" cy="895350"/>
            <a:chOff x="1972684" y="3449191"/>
            <a:chExt cx="2095260" cy="8953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243" y="3449191"/>
              <a:ext cx="108012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81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363" y="3789040"/>
              <a:ext cx="743581" cy="36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81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684" y="3789040"/>
              <a:ext cx="27622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09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사건의 독립이란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81642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두 사건이 독립</a:t>
            </a:r>
            <a:r>
              <a:rPr lang="en-US" altLang="ko-KR" dirty="0"/>
              <a:t>(</a:t>
            </a:r>
            <a:r>
              <a:rPr lang="ko-KR" altLang="en-US" dirty="0"/>
              <a:t>獨立</a:t>
            </a:r>
            <a:r>
              <a:rPr lang="en-US" altLang="ko-KR" dirty="0"/>
              <a:t>, </a:t>
            </a:r>
            <a:r>
              <a:rPr lang="en-US" altLang="ko-KR" dirty="0" smtClean="0"/>
              <a:t>independent</a:t>
            </a:r>
            <a:r>
              <a:rPr lang="en-US" altLang="ko-KR" dirty="0"/>
              <a:t>)</a:t>
            </a:r>
            <a:r>
              <a:rPr lang="ko-KR" altLang="en-US" dirty="0"/>
              <a:t>이라는 것은</a:t>
            </a:r>
            <a:r>
              <a:rPr lang="en-US" altLang="ko-KR" dirty="0"/>
              <a:t>, </a:t>
            </a:r>
            <a:r>
              <a:rPr lang="ko-KR" altLang="en-US" dirty="0"/>
              <a:t>둘 중 하나의 사건이 일어날 확률이 다른 사건이 일어날 확률에 영향을 미치지 않는다는 것을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예를 </a:t>
            </a:r>
            <a:r>
              <a:rPr lang="ko-KR" altLang="en-US" dirty="0"/>
              <a:t>들어서</a:t>
            </a:r>
            <a:r>
              <a:rPr lang="en-US" altLang="ko-KR" dirty="0"/>
              <a:t>, </a:t>
            </a:r>
            <a:r>
              <a:rPr lang="ko-KR" altLang="en-US" dirty="0"/>
              <a:t>주사위를 두 번 던지는 경우 첫 번째에 </a:t>
            </a:r>
            <a:r>
              <a:rPr lang="en-US" altLang="ko-KR" dirty="0"/>
              <a:t>1</a:t>
            </a:r>
            <a:r>
              <a:rPr lang="ko-KR" altLang="en-US" dirty="0"/>
              <a:t>이 나오는 사건은 두 번째에 </a:t>
            </a:r>
            <a:r>
              <a:rPr lang="en-US" altLang="ko-KR" dirty="0"/>
              <a:t>1</a:t>
            </a:r>
            <a:r>
              <a:rPr lang="ko-KR" altLang="en-US" dirty="0"/>
              <a:t>이 나올 확률에 독립적이다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4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독립사건</a:t>
            </a:r>
            <a:r>
              <a:rPr lang="en-US" altLang="ko-KR" dirty="0" smtClean="0"/>
              <a:t>/</a:t>
            </a:r>
            <a:r>
              <a:rPr lang="ko-KR" altLang="en-US" dirty="0" smtClean="0"/>
              <a:t>종속사건 구분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독립사건</a:t>
            </a:r>
            <a:r>
              <a:rPr lang="en-US" altLang="ko-KR" sz="2400" dirty="0"/>
              <a:t>/</a:t>
            </a:r>
            <a:r>
              <a:rPr lang="ko-KR" altLang="en-US" sz="2400" dirty="0"/>
              <a:t>종속사건 </a:t>
            </a:r>
            <a:r>
              <a:rPr lang="ko-KR" altLang="en-US" sz="2400" dirty="0" smtClean="0"/>
              <a:t>구분은 조건부 확률로 확인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93946" y="2729244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u="sng" dirty="0" smtClean="0"/>
              <a:t>독립사건의 조건</a:t>
            </a:r>
            <a:endParaRPr lang="ko-KR" altLang="en-US" sz="1600" b="1" u="sng" dirty="0"/>
          </a:p>
        </p:txBody>
      </p:sp>
      <p:pic>
        <p:nvPicPr>
          <p:cNvPr id="448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66" y="3916932"/>
            <a:ext cx="2819400" cy="91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64436" y="272823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u="sng" dirty="0" smtClean="0"/>
              <a:t>종</a:t>
            </a:r>
            <a:r>
              <a:rPr lang="ko-KR" altLang="en-US" sz="1600" b="1" u="sng" dirty="0"/>
              <a:t>속</a:t>
            </a:r>
            <a:r>
              <a:rPr lang="ko-KR" altLang="en-US" sz="1600" b="1" u="sng" dirty="0" smtClean="0"/>
              <a:t>사건의 </a:t>
            </a:r>
            <a:r>
              <a:rPr lang="ko-KR" altLang="en-US" sz="1600" b="1" u="sng" dirty="0" smtClean="0"/>
              <a:t>조건</a:t>
            </a:r>
            <a:endParaRPr lang="ko-KR" altLang="en-US" sz="1600" b="1" u="sng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817" y="4124052"/>
            <a:ext cx="2447925" cy="49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44" y="4763219"/>
            <a:ext cx="33147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05" y="4796556"/>
            <a:ext cx="3152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2388908" cy="46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140968"/>
            <a:ext cx="298576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8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곱셈법칙 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dirty="0" smtClean="0"/>
              <a:t>독립사건</a:t>
            </a:r>
            <a:r>
              <a:rPr lang="en-US" altLang="ko-KR" sz="3200" dirty="0" smtClean="0"/>
              <a:t>( </a:t>
            </a:r>
            <a:r>
              <a:rPr lang="en-US" altLang="ko-KR" sz="3200" dirty="0"/>
              <a:t>Independent </a:t>
            </a:r>
            <a:r>
              <a:rPr lang="en-US" altLang="ko-KR" sz="3200" dirty="0" smtClean="0"/>
              <a:t>Event)</a:t>
            </a:r>
            <a:r>
              <a:rPr lang="ko-KR" altLang="en-US" sz="3200" dirty="0" smtClean="0"/>
              <a:t>은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서로 다른 사건이 일어날 확률에 영향을 주지 않은 사건들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983194"/>
            <a:ext cx="1933376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66" y="5515143"/>
            <a:ext cx="318135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 rot="16200000">
            <a:off x="4932040" y="5672485"/>
            <a:ext cx="484632" cy="62141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8220" y="273202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독립사건의 조건</a:t>
            </a:r>
            <a:endParaRPr lang="ko-KR" altLang="en-US" sz="1400" b="1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94" y="3059983"/>
            <a:ext cx="3333750" cy="34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47581"/>
            <a:ext cx="2388908" cy="67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6327" y="4571546"/>
            <a:ext cx="38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조건부 확률은 사건 </a:t>
            </a:r>
            <a:r>
              <a:rPr lang="en-US" altLang="ko-KR" sz="1400" b="1" dirty="0" smtClean="0"/>
              <a:t>B</a:t>
            </a:r>
            <a:r>
              <a:rPr lang="ko-KR" altLang="en-US" sz="1400" b="1" dirty="0" smtClean="0"/>
              <a:t>가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주어졌을 때 </a:t>
            </a:r>
            <a:r>
              <a:rPr lang="en-US" altLang="ko-KR" sz="1400" b="1" dirty="0" smtClean="0"/>
              <a:t>A</a:t>
            </a:r>
            <a:r>
              <a:rPr lang="ko-KR" altLang="en-US" sz="1400" b="1" dirty="0" smtClean="0"/>
              <a:t>가 일어날 확률이지만  두 사건이 독립이라면 </a:t>
            </a:r>
            <a:endParaRPr lang="ko-KR" altLang="en-US" sz="1400" b="1" dirty="0"/>
          </a:p>
        </p:txBody>
      </p:sp>
      <p:pic>
        <p:nvPicPr>
          <p:cNvPr id="4485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478" y="4002835"/>
            <a:ext cx="2819400" cy="45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아래쪽 화살표 18"/>
          <p:cNvSpPr/>
          <p:nvPr/>
        </p:nvSpPr>
        <p:spPr>
          <a:xfrm rot="10800000">
            <a:off x="6391624" y="3419589"/>
            <a:ext cx="484632" cy="5134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조건부 확률과 독립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수학 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매핑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정의역과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치역의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1:1 </a:t>
            </a:r>
            <a:r>
              <a:rPr lang="ko-KR" altLang="en-US" dirty="0" err="1" smtClean="0"/>
              <a:t>매핑관계를</a:t>
            </a:r>
            <a:r>
              <a:rPr lang="ko-KR" altLang="en-US" dirty="0" smtClean="0"/>
              <a:t> 나타내는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15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464496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8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독립시행의 확률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독립시행의 </a:t>
            </a:r>
            <a:r>
              <a:rPr lang="ko-KR" altLang="en-US" dirty="0" smtClean="0"/>
              <a:t>확률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이항분포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동일한 시행이 여러 번 반복되면 사건이 서로 독립이므로 각 시행이 다른 시행에 영향을 미치지 않음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3057"/>
            <a:ext cx="28693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5" y="3946445"/>
            <a:ext cx="44862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8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던질 때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의 눈이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나올 확률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249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31" y="3284984"/>
            <a:ext cx="60388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4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주사위를 </a:t>
            </a:r>
            <a:r>
              <a:rPr lang="en-US" altLang="ko-KR" dirty="0"/>
              <a:t>6</a:t>
            </a:r>
            <a:r>
              <a:rPr lang="ko-KR" altLang="en-US" dirty="0"/>
              <a:t>번 던질 때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2</a:t>
            </a:r>
            <a:r>
              <a:rPr lang="ko-KR" altLang="en-US" dirty="0"/>
              <a:t>의 눈이 </a:t>
            </a:r>
            <a:r>
              <a:rPr lang="en-US" altLang="ko-KR" dirty="0"/>
              <a:t>2</a:t>
            </a:r>
            <a:r>
              <a:rPr lang="ko-KR" altLang="en-US" dirty="0"/>
              <a:t>번 나올 확률을 구하여라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7979"/>
              </p:ext>
            </p:extLst>
          </p:nvPr>
        </p:nvGraphicFramePr>
        <p:xfrm>
          <a:off x="899592" y="3501008"/>
          <a:ext cx="38884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490"/>
                <a:gridCol w="555490"/>
                <a:gridCol w="555490"/>
                <a:gridCol w="555490"/>
                <a:gridCol w="555490"/>
                <a:gridCol w="555490"/>
                <a:gridCol w="55549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9" y="3717032"/>
            <a:ext cx="2869332" cy="129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92080" y="314096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1or 2  </a:t>
            </a:r>
            <a:r>
              <a:rPr lang="ko-KR" altLang="en-US" sz="1400" dirty="0" smtClean="0"/>
              <a:t>확률 </a:t>
            </a:r>
            <a:r>
              <a:rPr lang="en-US" altLang="ko-KR" sz="1400" dirty="0" smtClean="0"/>
              <a:t>= 2/6 = 1/3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85606" y="5229200"/>
            <a:ext cx="2869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</a:t>
            </a:r>
            <a:r>
              <a:rPr lang="en-US" altLang="ko-KR" baseline="-25000" dirty="0" smtClean="0"/>
              <a:t>6</a:t>
            </a:r>
            <a:r>
              <a:rPr lang="en-US" altLang="ko-KR" dirty="0" smtClean="0"/>
              <a:t>C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(1/3)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(1-1/3) </a:t>
            </a:r>
            <a:r>
              <a:rPr lang="en-US" altLang="ko-KR" baseline="30000" dirty="0" smtClean="0"/>
              <a:t>6-2</a:t>
            </a:r>
          </a:p>
          <a:p>
            <a:r>
              <a:rPr lang="en-US" altLang="ko-KR" dirty="0" smtClean="0"/>
              <a:t>= 6!/2!4! (1/9)(4/81)</a:t>
            </a:r>
            <a:endParaRPr lang="en-US" altLang="ko-KR" baseline="30000" dirty="0" smtClean="0"/>
          </a:p>
          <a:p>
            <a:r>
              <a:rPr lang="en-US" altLang="ko-KR" dirty="0" smtClean="0"/>
              <a:t>= 15*(16/729)</a:t>
            </a:r>
          </a:p>
          <a:p>
            <a:r>
              <a:rPr lang="en-US" altLang="ko-KR" dirty="0" smtClean="0"/>
              <a:t>= 80/243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54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조건부 확률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31236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조건부 확률 </a:t>
            </a:r>
            <a:r>
              <a:rPr lang="en-US" altLang="ko-KR" dirty="0"/>
              <a:t>(conditional probability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이란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</a:t>
            </a:r>
            <a:r>
              <a:rPr lang="ko-KR" altLang="en-US" dirty="0"/>
              <a:t>일어났다고 가정했을 때에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ko-KR" altLang="en-US" dirty="0"/>
              <a:t>일어날 확률을 가리켜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3600" b="1" dirty="0" smtClean="0"/>
              <a:t>P(A┃B) </a:t>
            </a:r>
            <a:r>
              <a:rPr lang="ko-KR" altLang="en-US" dirty="0" smtClean="0"/>
              <a:t>로 표시하고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이를 사</a:t>
            </a:r>
            <a:r>
              <a:rPr lang="ko-KR" altLang="en-US" dirty="0"/>
              <a:t>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</a:t>
            </a:r>
            <a:r>
              <a:rPr lang="ko-KR" altLang="en-US" dirty="0"/>
              <a:t>조건으로 하는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</a:t>
            </a:r>
            <a:r>
              <a:rPr lang="ko-KR" altLang="en-US" dirty="0"/>
              <a:t>조건부 확률이라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941168"/>
            <a:ext cx="394319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05062"/>
            <a:ext cx="3312368" cy="110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0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P(A|B) : </a:t>
            </a:r>
            <a:r>
              <a:rPr lang="ko-KR" altLang="en-US" dirty="0"/>
              <a:t>조건부확률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가 주어진 조건 하에서 사건 </a:t>
            </a:r>
            <a:r>
              <a:rPr lang="en-US" altLang="ko-KR" dirty="0"/>
              <a:t>A </a:t>
            </a:r>
            <a:r>
              <a:rPr lang="ko-KR" altLang="en-US" dirty="0"/>
              <a:t>가 일어날 확률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에만 포커스를 맞춤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•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의 확률에 대한 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결합사건확률의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상대적 </a:t>
            </a:r>
            <a:r>
              <a:rPr lang="ko-KR" altLang="en-US" dirty="0"/>
              <a:t>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056"/>
            <a:ext cx="285043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113076"/>
            <a:ext cx="3678374" cy="154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7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ko-KR" altLang="en-US" dirty="0" smtClean="0"/>
              <a:t>유도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조건부 확률은 조건부 사건의 표본공간으로 축소되어 서로 교차하는 것이 발생하면 그 확률을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36967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9438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97152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0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ko-KR" altLang="en-US" dirty="0" smtClean="0"/>
              <a:t>유도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조건부 </a:t>
            </a:r>
            <a:r>
              <a:rPr lang="ko-KR" altLang="en-US" dirty="0" smtClean="0"/>
              <a:t>확률에서 두 사건의 독립이면 최종 결과는 나중에 발생한 사건으로 처리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369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373216"/>
            <a:ext cx="2381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77072"/>
            <a:ext cx="40005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79438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단일시</a:t>
            </a:r>
            <a:r>
              <a:rPr lang="ko-KR" altLang="en-US" dirty="0"/>
              <a:t>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주사위가 소수이면서 홀수가 나올 확률은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A:</a:t>
            </a:r>
            <a:r>
              <a:rPr lang="ko-KR" altLang="en-US" dirty="0" smtClean="0"/>
              <a:t>홀수</a:t>
            </a:r>
            <a:r>
              <a:rPr lang="en-US" altLang="ko-KR" dirty="0" smtClean="0"/>
              <a:t>= {1,3,5}, B:</a:t>
            </a:r>
            <a:r>
              <a:rPr lang="ko-KR" altLang="en-US" dirty="0" smtClean="0"/>
              <a:t>소수</a:t>
            </a:r>
            <a:r>
              <a:rPr lang="en-US" altLang="ko-KR" dirty="0" smtClean="0"/>
              <a:t>={2,3,5}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B</a:t>
            </a:r>
            <a:r>
              <a:rPr lang="ko-KR" altLang="en-US" dirty="0" smtClean="0"/>
              <a:t>이 교집합 </a:t>
            </a:r>
            <a:r>
              <a:rPr lang="en-US" altLang="ko-KR" dirty="0" smtClean="0"/>
              <a:t>= {3,5}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41914"/>
            <a:ext cx="424242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5"/>
            <a:ext cx="309634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39752" y="5949280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P(B | A)    =  '4 </a:t>
            </a:r>
            <a:r>
              <a:rPr lang="ko-KR" altLang="en-US" sz="1400" dirty="0"/>
              <a:t>이하의 눈이 나왔을 때 그 눈이 짝수 일 확률</a:t>
            </a:r>
            <a:r>
              <a:rPr lang="en-US" altLang="ko-KR" sz="1400" dirty="0"/>
              <a:t>' =   2/4 </a:t>
            </a:r>
          </a:p>
          <a:p>
            <a:r>
              <a:rPr lang="en-US" altLang="ko-KR" sz="1400" dirty="0"/>
              <a:t>P(A | B)    = '</a:t>
            </a:r>
            <a:r>
              <a:rPr lang="ko-KR" altLang="en-US" sz="1400" dirty="0"/>
              <a:t>짝수의 눈이 </a:t>
            </a:r>
            <a:r>
              <a:rPr lang="ko-KR" altLang="en-US" sz="1400" dirty="0" err="1"/>
              <a:t>나왔을때</a:t>
            </a:r>
            <a:r>
              <a:rPr lang="ko-KR" altLang="en-US" sz="1400" dirty="0"/>
              <a:t> 그 눈이 </a:t>
            </a:r>
            <a:r>
              <a:rPr lang="en-US" altLang="ko-KR" sz="1400" dirty="0"/>
              <a:t>4</a:t>
            </a:r>
            <a:r>
              <a:rPr lang="ko-KR" altLang="en-US" sz="1400" dirty="0"/>
              <a:t>이하일 확률</a:t>
            </a:r>
            <a:r>
              <a:rPr lang="en-US" altLang="ko-KR" sz="1400" dirty="0"/>
              <a:t>' = 2/3</a:t>
            </a:r>
          </a:p>
        </p:txBody>
      </p:sp>
    </p:spTree>
    <p:extLst>
      <p:ext uri="{BB962C8B-B14F-4D97-AF65-F5344CB8AC3E}">
        <p14:creationId xmlns:p14="http://schemas.microsoft.com/office/powerpoint/2010/main" val="5405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이항정</a:t>
            </a:r>
            <a:r>
              <a:rPr lang="ko-KR" altLang="en-US" dirty="0"/>
              <a:t>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반복시</a:t>
            </a:r>
            <a:r>
              <a:rPr lang="ko-KR" altLang="en-US" dirty="0"/>
              <a:t>행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던질 경우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이 나오고 </a:t>
            </a:r>
            <a:r>
              <a:rPr lang="ko-KR" altLang="en-US" dirty="0" smtClean="0"/>
              <a:t>합이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인 확률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2983591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주사위를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시행하면 전체는 </a:t>
            </a:r>
            <a:r>
              <a:rPr lang="en-US" altLang="ko-KR" dirty="0" smtClean="0"/>
              <a:t>6 * 6 = 36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이 나올 사건</a:t>
            </a:r>
            <a:r>
              <a:rPr lang="en-US" altLang="ko-KR" dirty="0" smtClean="0"/>
              <a:t>(B)</a:t>
            </a:r>
            <a:r>
              <a:rPr lang="ko-KR" altLang="en-US" dirty="0" smtClean="0"/>
              <a:t> </a:t>
            </a:r>
            <a:r>
              <a:rPr lang="en-US" altLang="ko-KR" dirty="0" smtClean="0"/>
              <a:t>= (3,1), (3,2), (3,3), (3,4),(3,5), (3,6)</a:t>
            </a:r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이 나올 사건 </a:t>
            </a:r>
            <a:r>
              <a:rPr lang="en-US" altLang="ko-KR" dirty="0" smtClean="0"/>
              <a:t>(A) = (2,6),(3,5),(4,4),(4,4), (5,3),(6,2)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이 나온 후에 합이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인 사건 </a:t>
            </a:r>
            <a:r>
              <a:rPr lang="en-US" altLang="ko-KR" dirty="0" smtClean="0"/>
              <a:t>= (3,5) </a:t>
            </a:r>
            <a:endParaRPr lang="ko-KR" altLang="en-U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055" y="4472769"/>
            <a:ext cx="285043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4377878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P(B) = 6/36 = 1/6</a:t>
            </a:r>
          </a:p>
          <a:p>
            <a:r>
              <a:rPr lang="en-US" altLang="ko-KR" dirty="0" smtClean="0"/>
              <a:t>P(A) = 6/36 = 1/6</a:t>
            </a:r>
          </a:p>
          <a:p>
            <a:r>
              <a:rPr lang="en-US" altLang="ko-KR" dirty="0" smtClean="0"/>
              <a:t>P(A and B) = 1/36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47245" y="5482098"/>
            <a:ext cx="263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1/36  * 1/6 = 1/6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불량품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뽑을 사건</a:t>
            </a:r>
            <a:r>
              <a:rPr lang="en-US" altLang="ko-KR" dirty="0"/>
              <a:t> </a:t>
            </a:r>
            <a:r>
              <a:rPr lang="en-US" altLang="ko-KR" dirty="0" smtClean="0"/>
              <a:t>A p(A) =  13/20,  </a:t>
            </a:r>
            <a:r>
              <a:rPr lang="ko-KR" altLang="en-US" dirty="0" smtClean="0"/>
              <a:t>불량을  뽑을 사건 </a:t>
            </a:r>
            <a:r>
              <a:rPr lang="en-US" altLang="ko-KR" dirty="0" smtClean="0"/>
              <a:t>B p(B) =8/20,  y</a:t>
            </a:r>
            <a:r>
              <a:rPr lang="ko-KR" altLang="en-US" dirty="0" smtClean="0"/>
              <a:t>를 뽑았는데 불량인 사건 </a:t>
            </a:r>
            <a:r>
              <a:rPr lang="en-US" altLang="ko-KR" dirty="0" smtClean="0"/>
              <a:t>p(A &amp; B)=</a:t>
            </a:r>
            <a:r>
              <a:rPr lang="ko-KR" altLang="en-US" dirty="0" smtClean="0"/>
              <a:t> </a:t>
            </a:r>
            <a:r>
              <a:rPr lang="en-US" altLang="ko-KR" dirty="0" smtClean="0"/>
              <a:t>2/20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를  </a:t>
            </a:r>
            <a:r>
              <a:rPr lang="ko-KR" altLang="en-US" dirty="0"/>
              <a:t>뽑혔을 때 그것이 썩은 것일 확률은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393491"/>
              </p:ext>
            </p:extLst>
          </p:nvPr>
        </p:nvGraphicFramePr>
        <p:xfrm>
          <a:off x="539552" y="3284984"/>
          <a:ext cx="48768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sum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불량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33337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70884"/>
            <a:ext cx="7229475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불량품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뽑을 사건</a:t>
            </a:r>
            <a:r>
              <a:rPr lang="en-US" altLang="ko-KR" dirty="0"/>
              <a:t> </a:t>
            </a:r>
            <a:r>
              <a:rPr lang="en-US" altLang="ko-KR" dirty="0" smtClean="0"/>
              <a:t>A p(A) =  13/20,  </a:t>
            </a:r>
            <a:r>
              <a:rPr lang="ko-KR" altLang="en-US" dirty="0" smtClean="0"/>
              <a:t>불량을  뽑을 사건 </a:t>
            </a:r>
            <a:r>
              <a:rPr lang="en-US" altLang="ko-KR" dirty="0" smtClean="0"/>
              <a:t>B p(B) =8/20,  y</a:t>
            </a:r>
            <a:r>
              <a:rPr lang="ko-KR" altLang="en-US" dirty="0" smtClean="0"/>
              <a:t>를 뽑았는데 불량인 사건 </a:t>
            </a:r>
            <a:r>
              <a:rPr lang="en-US" altLang="ko-KR" dirty="0" smtClean="0"/>
              <a:t>p(A &amp; B)=</a:t>
            </a:r>
            <a:r>
              <a:rPr lang="ko-KR" altLang="en-US" dirty="0" smtClean="0"/>
              <a:t> </a:t>
            </a:r>
            <a:r>
              <a:rPr lang="en-US" altLang="ko-KR" dirty="0" smtClean="0"/>
              <a:t>2/20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불량을 뽑을 사건이 발생할 때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뽑을 사건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42942"/>
              </p:ext>
            </p:extLst>
          </p:nvPr>
        </p:nvGraphicFramePr>
        <p:xfrm>
          <a:off x="539552" y="3284984"/>
          <a:ext cx="48768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sum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불량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5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37212"/>
            <a:ext cx="733425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33337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 짝수일 때</a:t>
            </a:r>
            <a:r>
              <a:rPr lang="en-US" altLang="ko-KR" dirty="0" smtClean="0"/>
              <a:t>(event1)</a:t>
            </a:r>
            <a:r>
              <a:rPr lang="ko-KR" altLang="en-US" dirty="0" smtClean="0"/>
              <a:t> 특정 값</a:t>
            </a:r>
            <a:r>
              <a:rPr lang="en-US" altLang="ko-KR" dirty="0" smtClean="0"/>
              <a:t>(event2,4)</a:t>
            </a:r>
            <a:r>
              <a:rPr lang="ko-KR" altLang="en-US" dirty="0" smtClean="0"/>
              <a:t>이 나오는 </a:t>
            </a:r>
            <a:r>
              <a:rPr lang="en-US" altLang="ko-KR" dirty="0" smtClean="0"/>
              <a:t>P(A </a:t>
            </a:r>
            <a:r>
              <a:rPr lang="en-US" altLang="ko-KR" dirty="0"/>
              <a:t>&amp; B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조건부확률로 구하기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3696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86" y="2911428"/>
            <a:ext cx="4886325" cy="69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3645024"/>
            <a:ext cx="4931643" cy="302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8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확률예시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사건 분류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S</a:t>
            </a:r>
            <a:r>
              <a:rPr lang="ko-KR" altLang="en-US" dirty="0"/>
              <a:t>반에는 </a:t>
            </a:r>
            <a:r>
              <a:rPr lang="en-US" altLang="ko-KR" dirty="0"/>
              <a:t>5</a:t>
            </a:r>
            <a:r>
              <a:rPr lang="en-US" altLang="ko-KR" dirty="0" smtClean="0"/>
              <a:t>0</a:t>
            </a:r>
            <a:r>
              <a:rPr lang="ko-KR" altLang="en-US" dirty="0"/>
              <a:t>명의 학생이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 중 남자는 </a:t>
            </a:r>
            <a:r>
              <a:rPr lang="en-US" altLang="ko-KR" dirty="0"/>
              <a:t>3</a:t>
            </a:r>
            <a:r>
              <a:rPr lang="en-US" altLang="ko-KR" dirty="0" smtClean="0"/>
              <a:t>6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여자는 </a:t>
            </a:r>
            <a:r>
              <a:rPr lang="en-US" altLang="ko-KR" dirty="0" smtClean="0"/>
              <a:t>14</a:t>
            </a:r>
            <a:r>
              <a:rPr lang="ko-KR" altLang="en-US" dirty="0"/>
              <a:t>명이고</a:t>
            </a:r>
            <a:r>
              <a:rPr lang="en-US" altLang="ko-KR" dirty="0"/>
              <a:t>, </a:t>
            </a:r>
            <a:r>
              <a:rPr lang="ko-KR" altLang="en-US" dirty="0"/>
              <a:t>안경을 낀 학생은 </a:t>
            </a:r>
            <a:r>
              <a:rPr lang="en-US" altLang="ko-KR" dirty="0" smtClean="0"/>
              <a:t>14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안경을 끼지 않은 학생은 </a:t>
            </a:r>
            <a:r>
              <a:rPr lang="en-US" altLang="ko-KR" dirty="0"/>
              <a:t>3</a:t>
            </a:r>
            <a:r>
              <a:rPr lang="en-US" altLang="ko-KR" dirty="0" smtClean="0"/>
              <a:t>6</a:t>
            </a:r>
            <a:r>
              <a:rPr lang="ko-KR" altLang="en-US" dirty="0"/>
              <a:t>명입니다</a:t>
            </a:r>
            <a:r>
              <a:rPr lang="en-US" altLang="ko-KR" dirty="0"/>
              <a:t>. </a:t>
            </a:r>
            <a:r>
              <a:rPr lang="ko-KR" altLang="en-US" dirty="0"/>
              <a:t>그리고 안경을 낀 남학생은 </a:t>
            </a:r>
            <a:r>
              <a:rPr lang="en-US" altLang="ko-KR" dirty="0" smtClean="0"/>
              <a:t>8</a:t>
            </a:r>
            <a:r>
              <a:rPr lang="ko-KR" altLang="en-US" dirty="0"/>
              <a:t>명입니다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남자인 사건을 </a:t>
            </a:r>
            <a:r>
              <a:rPr lang="en-US" altLang="ko-KR" dirty="0"/>
              <a:t>M, </a:t>
            </a:r>
            <a:r>
              <a:rPr lang="ko-KR" altLang="en-US" dirty="0"/>
              <a:t>여자인 사건을 </a:t>
            </a:r>
            <a:r>
              <a:rPr lang="en-US" altLang="ko-KR" dirty="0"/>
              <a:t>F, </a:t>
            </a:r>
            <a:r>
              <a:rPr lang="ko-KR" altLang="en-US" dirty="0"/>
              <a:t>안경을 착용한 사건을 </a:t>
            </a:r>
            <a:r>
              <a:rPr lang="en-US" altLang="ko-KR" dirty="0"/>
              <a:t>A, </a:t>
            </a:r>
            <a:r>
              <a:rPr lang="ko-KR" altLang="en-US" dirty="0"/>
              <a:t>안경을 착용하지 않은 사건을 </a:t>
            </a:r>
            <a:r>
              <a:rPr lang="en-US" altLang="ko-KR" dirty="0"/>
              <a:t>B</a:t>
            </a:r>
            <a:r>
              <a:rPr lang="ko-KR" altLang="en-US" dirty="0"/>
              <a:t>라 하고</a:t>
            </a:r>
            <a:r>
              <a:rPr lang="en-US" altLang="ko-KR" dirty="0"/>
              <a:t>, </a:t>
            </a:r>
            <a:r>
              <a:rPr lang="ko-KR" altLang="en-US" dirty="0"/>
              <a:t>이 상황을 표로 정리하면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19699"/>
              </p:ext>
            </p:extLst>
          </p:nvPr>
        </p:nvGraphicFramePr>
        <p:xfrm>
          <a:off x="1475656" y="4581128"/>
          <a:ext cx="59046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64"/>
                <a:gridCol w="1476164"/>
                <a:gridCol w="1476164"/>
                <a:gridCol w="147616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안경착용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안경미착용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(B)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남자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여자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(F)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결합확률 구하기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표본공간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S</a:t>
            </a:r>
            <a:r>
              <a:rPr lang="ko-KR" altLang="en-US" dirty="0"/>
              <a:t>반에서 한 명의 학생을 선택했을 때 안경을 쓴 여자일 확률을 구하여라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안경착용</a:t>
            </a:r>
            <a:r>
              <a:rPr lang="en-US" altLang="ko-KR" dirty="0" smtClean="0"/>
              <a:t>(A) </a:t>
            </a:r>
            <a:r>
              <a:rPr lang="ko-KR" altLang="en-US" dirty="0" smtClean="0"/>
              <a:t>와 여자</a:t>
            </a:r>
            <a:r>
              <a:rPr lang="en-US" altLang="ko-KR" dirty="0" smtClean="0"/>
              <a:t>(F) </a:t>
            </a:r>
            <a:r>
              <a:rPr lang="ko-KR" altLang="en-US" dirty="0" smtClean="0"/>
              <a:t>두 사건의 동시에 일어날 경우를 구하면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30252"/>
              </p:ext>
            </p:extLst>
          </p:nvPr>
        </p:nvGraphicFramePr>
        <p:xfrm>
          <a:off x="1619672" y="3745840"/>
          <a:ext cx="59046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64"/>
                <a:gridCol w="1476164"/>
                <a:gridCol w="1476164"/>
                <a:gridCol w="147616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안경착용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안경미착용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(B)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남자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여자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(F)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22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595012"/>
            <a:ext cx="22764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8" y="58052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6/50 = 3/25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조건부 확률</a:t>
            </a:r>
            <a:r>
              <a:rPr lang="ko-KR" altLang="en-US" dirty="0" smtClean="0"/>
              <a:t> 구하기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여학생 중에서 한 명을 선택했을 때 안경을 썼을 확률을 구하여라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여자</a:t>
            </a:r>
            <a:r>
              <a:rPr lang="en-US" altLang="ko-KR" dirty="0" smtClean="0"/>
              <a:t>(F)</a:t>
            </a:r>
            <a:r>
              <a:rPr lang="ko-KR" altLang="en-US" dirty="0" smtClean="0"/>
              <a:t>가 표본공간이 되고 여자</a:t>
            </a:r>
            <a:r>
              <a:rPr lang="en-US" altLang="ko-KR" dirty="0" smtClean="0"/>
              <a:t>(F)</a:t>
            </a:r>
            <a:r>
              <a:rPr lang="ko-KR" altLang="en-US" dirty="0" smtClean="0"/>
              <a:t>와 </a:t>
            </a:r>
            <a:r>
              <a:rPr lang="ko-KR" altLang="en-US" dirty="0"/>
              <a:t>안경착용</a:t>
            </a:r>
            <a:r>
              <a:rPr lang="en-US" altLang="ko-KR" dirty="0"/>
              <a:t>(A) </a:t>
            </a:r>
            <a:r>
              <a:rPr lang="ko-KR" altLang="en-US" dirty="0" smtClean="0"/>
              <a:t>두 사건의 동시에 일어날 경우를 구하면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71435"/>
              </p:ext>
            </p:extLst>
          </p:nvPr>
        </p:nvGraphicFramePr>
        <p:xfrm>
          <a:off x="1619672" y="3745840"/>
          <a:ext cx="59046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64"/>
                <a:gridCol w="1476164"/>
                <a:gridCol w="1476164"/>
                <a:gridCol w="147616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안경착용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안경미착용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(B)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남자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여자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(F)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kumimoji="0"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04048" y="58052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6/14 = 3/7</a:t>
            </a:r>
            <a:endParaRPr lang="ko-KR" altLang="en-US" dirty="0"/>
          </a:p>
        </p:txBody>
      </p:sp>
      <p:pic>
        <p:nvPicPr>
          <p:cNvPr id="423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5594642"/>
            <a:ext cx="11144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5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베이즈</a:t>
            </a:r>
            <a:r>
              <a:rPr lang="ko-KR" altLang="en-US" dirty="0" smtClean="0"/>
              <a:t> 정리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5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사건 </a:t>
            </a:r>
            <a:r>
              <a:rPr lang="en-US" altLang="ko-KR" dirty="0"/>
              <a:t>A</a:t>
            </a:r>
            <a:r>
              <a:rPr lang="ko-KR" altLang="en-US" dirty="0"/>
              <a:t>가 있고 사건 </a:t>
            </a:r>
            <a:r>
              <a:rPr lang="en-US" altLang="ko-KR" dirty="0"/>
              <a:t>B</a:t>
            </a:r>
            <a:r>
              <a:rPr lang="ko-KR" altLang="en-US" dirty="0"/>
              <a:t>가 있을 때 사건 </a:t>
            </a:r>
            <a:r>
              <a:rPr lang="en-US" altLang="ko-KR" dirty="0"/>
              <a:t>B</a:t>
            </a:r>
            <a:r>
              <a:rPr lang="ko-KR" altLang="en-US" dirty="0"/>
              <a:t>가 일어난 것을 전제로 한 사건 </a:t>
            </a:r>
            <a:r>
              <a:rPr lang="en-US" altLang="ko-KR" dirty="0"/>
              <a:t>A</a:t>
            </a:r>
            <a:r>
              <a:rPr lang="ko-KR" altLang="en-US" dirty="0"/>
              <a:t>의 조건부 확률을 구하고 싶다</a:t>
            </a:r>
            <a:r>
              <a:rPr lang="en-US" altLang="ko-KR" dirty="0"/>
              <a:t>. </a:t>
            </a:r>
            <a:r>
              <a:rPr lang="ko-KR" altLang="en-US" dirty="0"/>
              <a:t>그런데 지금 알고 있는 것은 사건 </a:t>
            </a:r>
            <a:r>
              <a:rPr lang="en-US" altLang="ko-KR" dirty="0"/>
              <a:t>A</a:t>
            </a:r>
            <a:r>
              <a:rPr lang="ko-KR" altLang="en-US" dirty="0"/>
              <a:t>가 일어난 것을 전제로 한 사건 </a:t>
            </a:r>
            <a:r>
              <a:rPr lang="en-US" altLang="ko-KR" dirty="0"/>
              <a:t>B</a:t>
            </a:r>
            <a:r>
              <a:rPr lang="ko-KR" altLang="en-US" dirty="0"/>
              <a:t>의 조건부 확률</a:t>
            </a:r>
            <a:r>
              <a:rPr lang="en-US" altLang="ko-KR" dirty="0"/>
              <a:t>, A</a:t>
            </a:r>
            <a:r>
              <a:rPr lang="ko-KR" altLang="en-US" dirty="0"/>
              <a:t>의 확률</a:t>
            </a:r>
            <a:r>
              <a:rPr lang="en-US" altLang="ko-KR" dirty="0"/>
              <a:t>, B</a:t>
            </a:r>
            <a:r>
              <a:rPr lang="ko-KR" altLang="en-US" dirty="0"/>
              <a:t>의 확률뿐이다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4433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38532"/>
            <a:ext cx="4464496" cy="2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34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2075"/>
            <a:ext cx="23907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0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120484</TotalTime>
  <Words>6587</Words>
  <Application>Microsoft Office PowerPoint</Application>
  <PresentationFormat>화면 슬라이드 쇼(4:3)</PresentationFormat>
  <Paragraphs>1331</Paragraphs>
  <Slides>264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264</vt:i4>
      </vt:variant>
    </vt:vector>
  </HeadingPairs>
  <TitlesOfParts>
    <vt:vector size="266" baseType="lpstr">
      <vt:lpstr>가을</vt:lpstr>
      <vt:lpstr>수식</vt:lpstr>
      <vt:lpstr>Python  확률과 통계</vt:lpstr>
      <vt:lpstr>Math </vt:lpstr>
      <vt:lpstr>함수</vt:lpstr>
      <vt:lpstr> 사상</vt:lpstr>
      <vt:lpstr> 함수란?</vt:lpstr>
      <vt:lpstr> 정의역</vt:lpstr>
      <vt:lpstr> 공역/치역</vt:lpstr>
      <vt:lpstr>수학 함수 : 매핑</vt:lpstr>
      <vt:lpstr>이항정리</vt:lpstr>
      <vt:lpstr> 2 진법</vt:lpstr>
      <vt:lpstr>이항정리</vt:lpstr>
      <vt:lpstr>이항정리 : 전개</vt:lpstr>
      <vt:lpstr>이항정리 : 파스칼 방식</vt:lpstr>
      <vt:lpstr>급수(級數,series,  ∑an) </vt:lpstr>
      <vt:lpstr> 급수(級數,series, ∑an)</vt:lpstr>
      <vt:lpstr>급수의 표현 1</vt:lpstr>
      <vt:lpstr>급수의 표현 2</vt:lpstr>
      <vt:lpstr>급수의 성질 </vt:lpstr>
      <vt:lpstr>급수의 일반적인 성질</vt:lpstr>
      <vt:lpstr>급수의 일반적인 성질</vt:lpstr>
      <vt:lpstr> 유한급수 , 무한급수</vt:lpstr>
      <vt:lpstr>등차급수 </vt:lpstr>
      <vt:lpstr> 등차급수</vt:lpstr>
      <vt:lpstr>등비급수 </vt:lpstr>
      <vt:lpstr> 등비급수</vt:lpstr>
      <vt:lpstr>경우의 수 </vt:lpstr>
      <vt:lpstr>경우의 수 </vt:lpstr>
      <vt:lpstr>경우의 수 (number of cases)</vt:lpstr>
      <vt:lpstr>합의 법칙</vt:lpstr>
      <vt:lpstr>곱의 법칙 : 동시</vt:lpstr>
      <vt:lpstr>곱의 법칙 : 독립사건</vt:lpstr>
      <vt:lpstr>합/곱의 법칙 구별</vt:lpstr>
      <vt:lpstr>데카르트 곱</vt:lpstr>
      <vt:lpstr>순열/조합</vt:lpstr>
      <vt:lpstr>순열</vt:lpstr>
      <vt:lpstr>순열 예시</vt:lpstr>
      <vt:lpstr>Itertools:permutations</vt:lpstr>
      <vt:lpstr> permutation</vt:lpstr>
      <vt:lpstr> 동일한 값이 있는 순열</vt:lpstr>
      <vt:lpstr>중복순열 : itertools.product</vt:lpstr>
      <vt:lpstr>조합</vt:lpstr>
      <vt:lpstr> 파이썬 예시 : 순열/조합</vt:lpstr>
      <vt:lpstr>Itertools.combinations</vt:lpstr>
      <vt:lpstr>중복조합 </vt:lpstr>
      <vt:lpstr>확률  </vt:lpstr>
      <vt:lpstr>확률 기본</vt:lpstr>
      <vt:lpstr>확률</vt:lpstr>
      <vt:lpstr>실험</vt:lpstr>
      <vt:lpstr>시행(trial)</vt:lpstr>
      <vt:lpstr>추출 방식</vt:lpstr>
      <vt:lpstr>표본공간(sample space) </vt:lpstr>
      <vt:lpstr>확률에 대한 접근 방법</vt:lpstr>
      <vt:lpstr>확률의 종류 </vt:lpstr>
      <vt:lpstr>수학적(고전적) 확률</vt:lpstr>
      <vt:lpstr>고전적 접근 예시</vt:lpstr>
      <vt:lpstr>주사위 시행에 대한 사건 예시</vt:lpstr>
      <vt:lpstr>통계적 확률 : 상대도수 접근 </vt:lpstr>
      <vt:lpstr>주관적 접근 </vt:lpstr>
      <vt:lpstr>확률의 3가지 공리 </vt:lpstr>
      <vt:lpstr>사건</vt:lpstr>
      <vt:lpstr>사건</vt:lpstr>
      <vt:lpstr>사건과 확률관계</vt:lpstr>
      <vt:lpstr>주요 사건들</vt:lpstr>
      <vt:lpstr>근원사건</vt:lpstr>
      <vt:lpstr>확률의 성질: 공집합 </vt:lpstr>
      <vt:lpstr>확률의 성질: 여사건</vt:lpstr>
      <vt:lpstr>확률의 덧셈/곱셈 정리</vt:lpstr>
      <vt:lpstr>확률의 합사건 정리</vt:lpstr>
      <vt:lpstr>합사건 : 배반</vt:lpstr>
      <vt:lpstr>합사건 : 배반사건의 전체 합</vt:lpstr>
      <vt:lpstr>곱셈법칙 조건 : 결합확률</vt:lpstr>
      <vt:lpstr>특정 사건을 집합으로 표시</vt:lpstr>
      <vt:lpstr>특정사건을 확률 표시</vt:lpstr>
      <vt:lpstr>곱셈법칙 조건 : 조건부 확률</vt:lpstr>
      <vt:lpstr>곱셈법칙 조건 : 종속사건</vt:lpstr>
      <vt:lpstr>사건의 독립이란</vt:lpstr>
      <vt:lpstr>독립사건/종속사건 구분</vt:lpstr>
      <vt:lpstr>곱셈법칙 조건 : 독립사건</vt:lpstr>
      <vt:lpstr> 조건부 확률과 독립</vt:lpstr>
      <vt:lpstr>독립시행의 확률</vt:lpstr>
      <vt:lpstr>독립시행의 확률 : 이항분포</vt:lpstr>
      <vt:lpstr>독립시행 예시</vt:lpstr>
      <vt:lpstr>독립시행 예시</vt:lpstr>
      <vt:lpstr>조건부 확률</vt:lpstr>
      <vt:lpstr>조건부 확률</vt:lpstr>
      <vt:lpstr>조건부 확률</vt:lpstr>
      <vt:lpstr>조건부 확률공식 유도 </vt:lpstr>
      <vt:lpstr>조건부 확률공식 유도 : 독립사건</vt:lpstr>
      <vt:lpstr>조건부 확률공식 : 단일시행</vt:lpstr>
      <vt:lpstr>조건부 확률 예시 : 반복시행 </vt:lpstr>
      <vt:lpstr>조건부 확률 예시 : 불량품 1</vt:lpstr>
      <vt:lpstr>조건부 확률 예시 : 불량품 2</vt:lpstr>
      <vt:lpstr>파이썬 예시 </vt:lpstr>
      <vt:lpstr>확률예시</vt:lpstr>
      <vt:lpstr> 사건 분류</vt:lpstr>
      <vt:lpstr> 결합확률 구하기 : 표본공간</vt:lpstr>
      <vt:lpstr> 조건부 확률 구하기 </vt:lpstr>
      <vt:lpstr>베이즈 정리</vt:lpstr>
      <vt:lpstr>베이즈 정리</vt:lpstr>
      <vt:lpstr>베이즈 사용 이유</vt:lpstr>
      <vt:lpstr>베이즈 정리 산식</vt:lpstr>
      <vt:lpstr>베이즈 정리 용어</vt:lpstr>
      <vt:lpstr>베이즈 정리 산식과 용어 매핑</vt:lpstr>
      <vt:lpstr>베이즈 정리 산식  전개</vt:lpstr>
      <vt:lpstr>베이즈 정리 예시</vt:lpstr>
      <vt:lpstr>베이즈 확률 구하기 : 사전확률 </vt:lpstr>
      <vt:lpstr>P(B|Ak)확률 구하기</vt:lpstr>
      <vt:lpstr>P(A1| B) 구하기</vt:lpstr>
      <vt:lpstr>확률변수,확률분포, 확률함수 기초 </vt:lpstr>
      <vt:lpstr>확률변수</vt:lpstr>
      <vt:lpstr>확률변수</vt:lpstr>
      <vt:lpstr>이산확률변수</vt:lpstr>
      <vt:lpstr>이산확률변수 예시</vt:lpstr>
      <vt:lpstr>연속확률변수</vt:lpstr>
      <vt:lpstr>확률분포</vt:lpstr>
      <vt:lpstr>확률분포</vt:lpstr>
      <vt:lpstr>이산확률분포</vt:lpstr>
      <vt:lpstr>이산확률분포의 성질</vt:lpstr>
      <vt:lpstr> Die: 이산확률변수 생성</vt:lpstr>
      <vt:lpstr> given : 특정 사건을 배정</vt:lpstr>
      <vt:lpstr>이산균등분표</vt:lpstr>
      <vt:lpstr>균듕분포 : Uniform </vt:lpstr>
      <vt:lpstr>연속확률분포</vt:lpstr>
      <vt:lpstr>연속균등분포</vt:lpstr>
      <vt:lpstr>연속균등분포 예시</vt:lpstr>
      <vt:lpstr>이항분포 </vt:lpstr>
      <vt:lpstr>Binomial : 이항분포</vt:lpstr>
      <vt:lpstr>정규분포 </vt:lpstr>
      <vt:lpstr>정규분포 예시 </vt:lpstr>
      <vt:lpstr>확률함수</vt:lpstr>
      <vt:lpstr>확률함수</vt:lpstr>
      <vt:lpstr>확률질량함수</vt:lpstr>
      <vt:lpstr>확률질량함수 그래프</vt:lpstr>
      <vt:lpstr>확률질량함수 예시</vt:lpstr>
      <vt:lpstr>확률질량함수: binomial 예시</vt:lpstr>
      <vt:lpstr>확률밀도함수</vt:lpstr>
      <vt:lpstr>연속확률함수의 도수 면적</vt:lpstr>
      <vt:lpstr>연속확률변수의 조건</vt:lpstr>
      <vt:lpstr>확률밀도함수: normal 예시</vt:lpstr>
      <vt:lpstr> density : 이산형 데이터</vt:lpstr>
      <vt:lpstr> density : 연속형 데이터</vt:lpstr>
      <vt:lpstr>누적분포함수</vt:lpstr>
      <vt:lpstr> 누적분포함수 예시 : 균등분포</vt:lpstr>
      <vt:lpstr> 누적분포함수 예시 : 정규분포</vt:lpstr>
      <vt:lpstr> numpy.random   이해하기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RandomState : 생성</vt:lpstr>
      <vt:lpstr>RandomState :seed/get_state</vt:lpstr>
      <vt:lpstr> seed </vt:lpstr>
      <vt:lpstr>standard_normal </vt:lpstr>
      <vt:lpstr>choice : replace 속성 </vt:lpstr>
      <vt:lpstr>shuffle</vt:lpstr>
      <vt:lpstr>확률변수의  기대값(평균) </vt:lpstr>
      <vt:lpstr>기대값 </vt:lpstr>
      <vt:lpstr>가중평균</vt:lpstr>
      <vt:lpstr>가중평균</vt:lpstr>
      <vt:lpstr>확률변수의 기대값</vt:lpstr>
      <vt:lpstr>기대값의 연산법칙</vt:lpstr>
      <vt:lpstr>이산확률변수의 기대값</vt:lpstr>
      <vt:lpstr>이산확률변수의 기대값 예시</vt:lpstr>
      <vt:lpstr>하나의 주사위 : 기대값,분산</vt:lpstr>
      <vt:lpstr>연속확률변수의 기대값</vt:lpstr>
      <vt:lpstr>확률변수의 함수의 기대값</vt:lpstr>
      <vt:lpstr>함수의 기대값</vt:lpstr>
      <vt:lpstr>기대값 E(5X+3) 예시</vt:lpstr>
      <vt:lpstr>Y = 10X**2 기대값</vt:lpstr>
      <vt:lpstr>확률변수의  분산/표준편차 </vt:lpstr>
      <vt:lpstr>분산</vt:lpstr>
      <vt:lpstr>확률변수의 분산</vt:lpstr>
      <vt:lpstr>확률변수의 분산식 증명</vt:lpstr>
      <vt:lpstr>확률변수의 분산 구하기</vt:lpstr>
      <vt:lpstr>확률변수의 분산식  변형</vt:lpstr>
      <vt:lpstr>분산의 연산법칙 1</vt:lpstr>
      <vt:lpstr>분산의 연산법칙 2</vt:lpstr>
      <vt:lpstr>분산 예시 1</vt:lpstr>
      <vt:lpstr>분산 예시 : 주사위 합 1</vt:lpstr>
      <vt:lpstr>분산 예시 : 주사위 합 2</vt:lpstr>
      <vt:lpstr>연속확률변수의 분산식</vt:lpstr>
      <vt:lpstr>표준편차</vt:lpstr>
      <vt:lpstr>확률변수의 표준편차</vt:lpstr>
      <vt:lpstr>확률변수의 표준편차식</vt:lpstr>
      <vt:lpstr>연속확률변수의 표준편차식</vt:lpstr>
      <vt:lpstr>확률변수의 공분산</vt:lpstr>
      <vt:lpstr>확률변수의 공분산 식</vt:lpstr>
      <vt:lpstr>공분산 특징</vt:lpstr>
      <vt:lpstr>공분산의 연산법칙</vt:lpstr>
      <vt:lpstr>통계 </vt:lpstr>
      <vt:lpstr>통계</vt:lpstr>
      <vt:lpstr>통계학의 종류</vt:lpstr>
      <vt:lpstr>확률과 통계 비교</vt:lpstr>
      <vt:lpstr>통계 분석</vt:lpstr>
      <vt:lpstr>전수조사</vt:lpstr>
      <vt:lpstr>모집단과 표본의 관계</vt:lpstr>
      <vt:lpstr>평균/표준편차/ 분산 기호</vt:lpstr>
      <vt:lpstr>통계 데이터의 정리   </vt:lpstr>
      <vt:lpstr>모집단</vt:lpstr>
      <vt:lpstr>모수</vt:lpstr>
      <vt:lpstr>표본</vt:lpstr>
      <vt:lpstr>표집 :sampling</vt:lpstr>
      <vt:lpstr>통계량</vt:lpstr>
      <vt:lpstr>표본분포</vt:lpstr>
      <vt:lpstr>수리적 통계 변수</vt:lpstr>
      <vt:lpstr>데이터 분석적  통계 변수</vt:lpstr>
      <vt:lpstr>가설검증</vt:lpstr>
      <vt:lpstr>모수의 추정</vt:lpstr>
      <vt:lpstr>신뢰수준</vt:lpstr>
      <vt:lpstr>신뢰구간</vt:lpstr>
      <vt:lpstr>데이터의 정리</vt:lpstr>
      <vt:lpstr>도수분포표 (frequency table)</vt:lpstr>
      <vt:lpstr>도수분포표 : 그리는 단계</vt:lpstr>
      <vt:lpstr>도수분포표의  평균</vt:lpstr>
      <vt:lpstr>히스토그램</vt:lpstr>
      <vt:lpstr>히스토그램 형태의 특징</vt:lpstr>
      <vt:lpstr>중심위치   </vt:lpstr>
      <vt:lpstr>산출평균: arithmetic mean </vt:lpstr>
      <vt:lpstr>기하평균: geometric mean </vt:lpstr>
      <vt:lpstr>조화평균 </vt:lpstr>
      <vt:lpstr>중앙값: median</vt:lpstr>
      <vt:lpstr>최빈값: mode</vt:lpstr>
      <vt:lpstr>평균/중간값/최빈값 : scipy</vt:lpstr>
      <vt:lpstr>평균/중간값/최빈값 : scipy</vt:lpstr>
      <vt:lpstr>평균/중간값/최빈값 : statistics</vt:lpstr>
      <vt:lpstr>평균/중간값/최빈값 : numpy</vt:lpstr>
      <vt:lpstr>산포도   </vt:lpstr>
      <vt:lpstr>산포</vt:lpstr>
      <vt:lpstr>산포의 척도</vt:lpstr>
      <vt:lpstr>사분위수</vt:lpstr>
      <vt:lpstr>범위</vt:lpstr>
      <vt:lpstr>변동계수</vt:lpstr>
      <vt:lpstr>왜도</vt:lpstr>
      <vt:lpstr>왜도의 형태</vt:lpstr>
      <vt:lpstr>첨도</vt:lpstr>
      <vt:lpstr>왜도와 첨도의 특징</vt:lpstr>
      <vt:lpstr>두개 이상의  연속 변수 정리   - 분산/표준편차 </vt:lpstr>
      <vt:lpstr>분산 </vt:lpstr>
      <vt:lpstr>모분산 : population variance</vt:lpstr>
      <vt:lpstr>표본분산 : variance</vt:lpstr>
      <vt:lpstr> numpy 평균/분산/표준편차</vt:lpstr>
      <vt:lpstr> pvariance</vt:lpstr>
      <vt:lpstr>variance</vt:lpstr>
      <vt:lpstr> variance/pvariance</vt:lpstr>
      <vt:lpstr>variance</vt:lpstr>
      <vt:lpstr>편차</vt:lpstr>
      <vt:lpstr>편차의 특징</vt:lpstr>
      <vt:lpstr>Standard deviation</vt:lpstr>
      <vt:lpstr> stdev/pstdev</vt:lpstr>
      <vt:lpstr>std</vt:lpstr>
      <vt:lpstr> scipy 분산과 표준편차</vt:lpstr>
      <vt:lpstr> scipy.stats 모듈 분산과 표준편차</vt:lpstr>
      <vt:lpstr>두개 이상의  연속 변수 정리   - 상관관계 </vt:lpstr>
      <vt:lpstr>상관분석</vt:lpstr>
      <vt:lpstr>변화요인</vt:lpstr>
      <vt:lpstr>공분산(Covariance)</vt:lpstr>
      <vt:lpstr>공분산 산식</vt:lpstr>
      <vt:lpstr>공분산 성질</vt:lpstr>
      <vt:lpstr>상관계수</vt:lpstr>
      <vt:lpstr>상관계수 공식 구조</vt:lpstr>
      <vt:lpstr>상관관계 정도</vt:lpstr>
      <vt:lpstr>상관계수 : numpy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1795</cp:revision>
  <dcterms:created xsi:type="dcterms:W3CDTF">2015-12-01T07:34:30Z</dcterms:created>
  <dcterms:modified xsi:type="dcterms:W3CDTF">2017-02-09T08:04:29Z</dcterms:modified>
</cp:coreProperties>
</file>